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5" r:id="rId1"/>
  </p:sldMasterIdLst>
  <p:notesMasterIdLst>
    <p:notesMasterId r:id="rId25"/>
  </p:notesMasterIdLst>
  <p:sldIdLst>
    <p:sldId id="256" r:id="rId2"/>
    <p:sldId id="259" r:id="rId3"/>
    <p:sldId id="263" r:id="rId4"/>
    <p:sldId id="332" r:id="rId5"/>
    <p:sldId id="343" r:id="rId6"/>
    <p:sldId id="276" r:id="rId7"/>
    <p:sldId id="334" r:id="rId8"/>
    <p:sldId id="348" r:id="rId9"/>
    <p:sldId id="282" r:id="rId10"/>
    <p:sldId id="347" r:id="rId11"/>
    <p:sldId id="335" r:id="rId12"/>
    <p:sldId id="338" r:id="rId13"/>
    <p:sldId id="339" r:id="rId14"/>
    <p:sldId id="286" r:id="rId15"/>
    <p:sldId id="349" r:id="rId16"/>
    <p:sldId id="350" r:id="rId17"/>
    <p:sldId id="351" r:id="rId18"/>
    <p:sldId id="344" r:id="rId19"/>
    <p:sldId id="346" r:id="rId20"/>
    <p:sldId id="291" r:id="rId21"/>
    <p:sldId id="336" r:id="rId22"/>
    <p:sldId id="342" r:id="rId23"/>
    <p:sldId id="333" r:id="rId24"/>
  </p:sldIdLst>
  <p:sldSz cx="9144000" cy="5143500" type="screen16x9"/>
  <p:notesSz cx="6858000" cy="9144000"/>
  <p:embeddedFontLst>
    <p:embeddedFont>
      <p:font typeface="Montserrat" pitchFamily="2" charset="77"/>
      <p:regular r:id="rId26"/>
      <p:bold r:id="rId27"/>
      <p:italic r:id="rId28"/>
      <p:boldItalic r:id="rId29"/>
    </p:embeddedFont>
    <p:embeddedFont>
      <p:font typeface="Montserrat ExtraBold" panose="020F0502020204030204" pitchFamily="34" charset="0"/>
      <p:bold r:id="rId30"/>
      <p:italic r:id="rId31"/>
      <p:boldItalic r:id="rId32"/>
    </p:embeddedFont>
    <p:embeddedFont>
      <p:font typeface="Montserrat Light" panose="020F030202020403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3EF76D-A7F2-44DC-A395-20EBBCA8826A}">
  <a:tblStyle styleId="{273EF76D-A7F2-44DC-A395-20EBBCA8826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780"/>
    <p:restoredTop sz="94648"/>
  </p:normalViewPr>
  <p:slideViewPr>
    <p:cSldViewPr snapToGrid="0">
      <p:cViewPr varScale="1">
        <p:scale>
          <a:sx n="137" d="100"/>
          <a:sy n="137" d="100"/>
        </p:scale>
        <p:origin x="122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5"/>
        <p:cNvGrpSpPr/>
        <p:nvPr/>
      </p:nvGrpSpPr>
      <p:grpSpPr>
        <a:xfrm>
          <a:off x="0" y="0"/>
          <a:ext cx="0" cy="0"/>
          <a:chOff x="0" y="0"/>
          <a:chExt cx="0" cy="0"/>
        </a:xfrm>
      </p:grpSpPr>
      <p:sp>
        <p:nvSpPr>
          <p:cNvPr id="1536" name="Google Shape;1536;gafb59caa63_0_9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7" name="Google Shape;1537;gafb59caa63_0_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6ed1775e42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6ed1775e4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6f078010ed_0_4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6f078010ed_0_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Talk about data loading more if you want – add a slide next to this OR add the data loading points in slide number 4 and 5.</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08089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2829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afb59caa63_0_9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afb59caa63_0_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afb59caa63_0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afb59caa63_0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afb59caa63_0_9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afb59caa63_0_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89499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1700" y="1779300"/>
            <a:ext cx="8520600" cy="975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000"/>
              <a:buFont typeface="Montserrat ExtraBold"/>
              <a:buNone/>
              <a:defRPr sz="3000" b="0">
                <a:solidFill>
                  <a:schemeClr val="lt1"/>
                </a:solidFill>
                <a:latin typeface="Montserrat ExtraBold"/>
                <a:ea typeface="Montserrat ExtraBold"/>
                <a:cs typeface="Montserrat ExtraBold"/>
                <a:sym typeface="Montserrat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743050" y="2888250"/>
            <a:ext cx="36579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Montserrat"/>
              <a:buNone/>
              <a:defRPr>
                <a:latin typeface="Montserrat"/>
                <a:ea typeface="Montserrat"/>
                <a:cs typeface="Montserrat"/>
                <a:sym typeface="Montserra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4">
  <p:cSld name="CUSTOM_4_1_1_1">
    <p:spTree>
      <p:nvGrpSpPr>
        <p:cNvPr id="1" name="Shape 110"/>
        <p:cNvGrpSpPr/>
        <p:nvPr/>
      </p:nvGrpSpPr>
      <p:grpSpPr>
        <a:xfrm>
          <a:off x="0" y="0"/>
          <a:ext cx="0" cy="0"/>
          <a:chOff x="0" y="0"/>
          <a:chExt cx="0" cy="0"/>
        </a:xfrm>
      </p:grpSpPr>
      <p:pic>
        <p:nvPicPr>
          <p:cNvPr id="111" name="Google Shape;111;p19"/>
          <p:cNvPicPr preferRelativeResize="0"/>
          <p:nvPr/>
        </p:nvPicPr>
        <p:blipFill>
          <a:blip r:embed="rId2">
            <a:alphaModFix/>
          </a:blip>
          <a:stretch>
            <a:fillRect/>
          </a:stretch>
        </p:blipFill>
        <p:spPr>
          <a:xfrm rot="3600002" flipH="1">
            <a:off x="4129318" y="-712064"/>
            <a:ext cx="6153100" cy="6799269"/>
          </a:xfrm>
          <a:prstGeom prst="rect">
            <a:avLst/>
          </a:prstGeom>
          <a:noFill/>
          <a:ln>
            <a:noFill/>
          </a:ln>
        </p:spPr>
      </p:pic>
      <p:sp>
        <p:nvSpPr>
          <p:cNvPr id="112" name="Google Shape;112;p19"/>
          <p:cNvSpPr txBox="1">
            <a:spLocks noGrp="1"/>
          </p:cNvSpPr>
          <p:nvPr>
            <p:ph type="title"/>
          </p:nvPr>
        </p:nvSpPr>
        <p:spPr>
          <a:xfrm>
            <a:off x="1212600" y="2227050"/>
            <a:ext cx="3508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3" name="Google Shape;113;p19"/>
          <p:cNvSpPr txBox="1">
            <a:spLocks noGrp="1"/>
          </p:cNvSpPr>
          <p:nvPr>
            <p:ph type="subTitle" idx="1"/>
          </p:nvPr>
        </p:nvSpPr>
        <p:spPr>
          <a:xfrm>
            <a:off x="1212600" y="3194925"/>
            <a:ext cx="35082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160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14" name="Google Shape;114;p19"/>
          <p:cNvSpPr txBox="1">
            <a:spLocks noGrp="1"/>
          </p:cNvSpPr>
          <p:nvPr>
            <p:ph type="title" idx="2" hasCustomPrompt="1"/>
          </p:nvPr>
        </p:nvSpPr>
        <p:spPr>
          <a:xfrm>
            <a:off x="1214500" y="1027125"/>
            <a:ext cx="2445000" cy="84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15" name="Google Shape;115;p19"/>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
    <p:spTree>
      <p:nvGrpSpPr>
        <p:cNvPr id="1" name="Shape 27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
    <p:spTree>
      <p:nvGrpSpPr>
        <p:cNvPr id="1" name="Shape 275"/>
        <p:cNvGrpSpPr/>
        <p:nvPr/>
      </p:nvGrpSpPr>
      <p:grpSpPr>
        <a:xfrm>
          <a:off x="0" y="0"/>
          <a:ext cx="0" cy="0"/>
          <a:chOff x="0" y="0"/>
          <a:chExt cx="0" cy="0"/>
        </a:xfrm>
      </p:grpSpPr>
      <p:pic>
        <p:nvPicPr>
          <p:cNvPr id="276" name="Google Shape;276;p46"/>
          <p:cNvPicPr preferRelativeResize="0"/>
          <p:nvPr/>
        </p:nvPicPr>
        <p:blipFill>
          <a:blip r:embed="rId2">
            <a:alphaModFix/>
          </a:blip>
          <a:stretch>
            <a:fillRect/>
          </a:stretch>
        </p:blipFill>
        <p:spPr>
          <a:xfrm flipH="1">
            <a:off x="5434928" y="-827887"/>
            <a:ext cx="6153101" cy="6799271"/>
          </a:xfrm>
          <a:prstGeom prst="rect">
            <a:avLst/>
          </a:prstGeom>
          <a:noFill/>
          <a:ln>
            <a:noFill/>
          </a:ln>
        </p:spPr>
      </p:pic>
      <p:pic>
        <p:nvPicPr>
          <p:cNvPr id="277" name="Google Shape;277;p46"/>
          <p:cNvPicPr preferRelativeResize="0"/>
          <p:nvPr/>
        </p:nvPicPr>
        <p:blipFill>
          <a:blip r:embed="rId2">
            <a:alphaModFix/>
          </a:blip>
          <a:stretch>
            <a:fillRect/>
          </a:stretch>
        </p:blipFill>
        <p:spPr>
          <a:xfrm rot="10800000" flipH="1">
            <a:off x="-2444022" y="-827887"/>
            <a:ext cx="6153101" cy="679927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BLANK_1_1_1">
    <p:spTree>
      <p:nvGrpSpPr>
        <p:cNvPr id="1" name="Shape 278"/>
        <p:cNvGrpSpPr/>
        <p:nvPr/>
      </p:nvGrpSpPr>
      <p:grpSpPr>
        <a:xfrm>
          <a:off x="0" y="0"/>
          <a:ext cx="0" cy="0"/>
          <a:chOff x="0" y="0"/>
          <a:chExt cx="0" cy="0"/>
        </a:xfrm>
      </p:grpSpPr>
      <p:pic>
        <p:nvPicPr>
          <p:cNvPr id="279" name="Google Shape;279;p47"/>
          <p:cNvPicPr preferRelativeResize="0"/>
          <p:nvPr/>
        </p:nvPicPr>
        <p:blipFill>
          <a:blip r:embed="rId2">
            <a:alphaModFix/>
          </a:blip>
          <a:stretch>
            <a:fillRect/>
          </a:stretch>
        </p:blipFill>
        <p:spPr>
          <a:xfrm>
            <a:off x="-76672" y="-827887"/>
            <a:ext cx="6153101" cy="679927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3"/>
          <p:cNvPicPr preferRelativeResize="0"/>
          <p:nvPr/>
        </p:nvPicPr>
        <p:blipFill>
          <a:blip r:embed="rId2">
            <a:alphaModFix/>
          </a:blip>
          <a:stretch>
            <a:fillRect/>
          </a:stretch>
        </p:blipFill>
        <p:spPr>
          <a:xfrm>
            <a:off x="-76672" y="-827887"/>
            <a:ext cx="6153101" cy="6799271"/>
          </a:xfrm>
          <a:prstGeom prst="rect">
            <a:avLst/>
          </a:prstGeom>
          <a:noFill/>
          <a:ln>
            <a:noFill/>
          </a:ln>
        </p:spPr>
      </p:pic>
      <p:sp>
        <p:nvSpPr>
          <p:cNvPr id="14" name="Google Shape;14;p3"/>
          <p:cNvSpPr txBox="1">
            <a:spLocks noGrp="1"/>
          </p:cNvSpPr>
          <p:nvPr>
            <p:ph type="title"/>
          </p:nvPr>
        </p:nvSpPr>
        <p:spPr>
          <a:xfrm>
            <a:off x="5112425" y="2227050"/>
            <a:ext cx="28767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112425" y="1027125"/>
            <a:ext cx="2445000" cy="84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6" name="Google Shape;16;p3"/>
          <p:cNvSpPr txBox="1">
            <a:spLocks noGrp="1"/>
          </p:cNvSpPr>
          <p:nvPr>
            <p:ph type="subTitle" idx="1"/>
          </p:nvPr>
        </p:nvSpPr>
        <p:spPr>
          <a:xfrm>
            <a:off x="5112425" y="3194925"/>
            <a:ext cx="3156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mt="56000"/>
          </a:blip>
          <a:stretch>
            <a:fillRect/>
          </a:stretch>
        </p:blipFill>
        <p:spPr>
          <a:xfrm rot="-7199997">
            <a:off x="4531704" y="539794"/>
            <a:ext cx="5918750" cy="6540301"/>
          </a:xfrm>
          <a:prstGeom prst="rect">
            <a:avLst/>
          </a:prstGeom>
          <a:noFill/>
          <a:ln>
            <a:noFill/>
          </a:ln>
        </p:spPr>
      </p:pic>
      <p:sp>
        <p:nvSpPr>
          <p:cNvPr id="19" name="Google Shape;19;p4"/>
          <p:cNvSpPr txBox="1">
            <a:spLocks noGrp="1"/>
          </p:cNvSpPr>
          <p:nvPr>
            <p:ph type="body" idx="1"/>
          </p:nvPr>
        </p:nvSpPr>
        <p:spPr>
          <a:xfrm>
            <a:off x="686700" y="1076275"/>
            <a:ext cx="7684500" cy="3265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accent2"/>
              </a:buClr>
              <a:buSzPts val="1100"/>
              <a:buAutoNum type="arabicPeriod"/>
              <a:defRPr sz="1250"/>
            </a:lvl1pPr>
            <a:lvl2pPr marL="914400" lvl="1" indent="-298450">
              <a:spcBef>
                <a:spcPts val="1600"/>
              </a:spcBef>
              <a:spcAft>
                <a:spcPts val="0"/>
              </a:spcAft>
              <a:buClr>
                <a:schemeClr val="dk1"/>
              </a:buClr>
              <a:buSzPts val="1100"/>
              <a:buFont typeface="Muli"/>
              <a:buAutoNum type="alphaLcPeriod"/>
              <a:defRPr sz="1250"/>
            </a:lvl2pPr>
            <a:lvl3pPr marL="1371600" lvl="2" indent="-298450">
              <a:spcBef>
                <a:spcPts val="1600"/>
              </a:spcBef>
              <a:spcAft>
                <a:spcPts val="0"/>
              </a:spcAft>
              <a:buClr>
                <a:schemeClr val="dk1"/>
              </a:buClr>
              <a:buSzPts val="1100"/>
              <a:buFont typeface="Muli"/>
              <a:buAutoNum type="romanLcPeriod"/>
              <a:defRPr sz="1250"/>
            </a:lvl3pPr>
            <a:lvl4pPr marL="1828800" lvl="3" indent="-298450">
              <a:spcBef>
                <a:spcPts val="1600"/>
              </a:spcBef>
              <a:spcAft>
                <a:spcPts val="0"/>
              </a:spcAft>
              <a:buClr>
                <a:schemeClr val="dk1"/>
              </a:buClr>
              <a:buSzPts val="1100"/>
              <a:buFont typeface="Muli"/>
              <a:buAutoNum type="arabicPeriod"/>
              <a:defRPr sz="1250"/>
            </a:lvl4pPr>
            <a:lvl5pPr marL="2286000" lvl="4" indent="-298450">
              <a:spcBef>
                <a:spcPts val="1600"/>
              </a:spcBef>
              <a:spcAft>
                <a:spcPts val="0"/>
              </a:spcAft>
              <a:buClr>
                <a:schemeClr val="dk1"/>
              </a:buClr>
              <a:buSzPts val="1100"/>
              <a:buFont typeface="Muli"/>
              <a:buAutoNum type="alphaLcPeriod"/>
              <a:defRPr sz="1250"/>
            </a:lvl5pPr>
            <a:lvl6pPr marL="2743200" lvl="5" indent="-298450">
              <a:spcBef>
                <a:spcPts val="1600"/>
              </a:spcBef>
              <a:spcAft>
                <a:spcPts val="0"/>
              </a:spcAft>
              <a:buClr>
                <a:schemeClr val="dk1"/>
              </a:buClr>
              <a:buSzPts val="1100"/>
              <a:buFont typeface="Muli"/>
              <a:buAutoNum type="romanLcPeriod"/>
              <a:defRPr sz="1250"/>
            </a:lvl6pPr>
            <a:lvl7pPr marL="3200400" lvl="6" indent="-298450">
              <a:spcBef>
                <a:spcPts val="1600"/>
              </a:spcBef>
              <a:spcAft>
                <a:spcPts val="0"/>
              </a:spcAft>
              <a:buClr>
                <a:schemeClr val="dk1"/>
              </a:buClr>
              <a:buSzPts val="1100"/>
              <a:buFont typeface="Muli"/>
              <a:buAutoNum type="arabicPeriod"/>
              <a:defRPr sz="1250"/>
            </a:lvl7pPr>
            <a:lvl8pPr marL="3657600" lvl="7" indent="-298450">
              <a:spcBef>
                <a:spcPts val="1600"/>
              </a:spcBef>
              <a:spcAft>
                <a:spcPts val="0"/>
              </a:spcAft>
              <a:buClr>
                <a:schemeClr val="dk1"/>
              </a:buClr>
              <a:buSzPts val="1100"/>
              <a:buFont typeface="Muli"/>
              <a:buAutoNum type="alphaLcPeriod"/>
              <a:defRPr sz="1250"/>
            </a:lvl8pPr>
            <a:lvl9pPr marL="4114800" lvl="8" indent="-298450">
              <a:spcBef>
                <a:spcPts val="1600"/>
              </a:spcBef>
              <a:spcAft>
                <a:spcPts val="1600"/>
              </a:spcAft>
              <a:buClr>
                <a:schemeClr val="dk1"/>
              </a:buClr>
              <a:buSzPts val="1100"/>
              <a:buFont typeface="Muli"/>
              <a:buAutoNum type="romanLcPeriod"/>
              <a:defRPr sz="1250"/>
            </a:lvl9pPr>
          </a:lstStyle>
          <a:p>
            <a:endParaRPr/>
          </a:p>
        </p:txBody>
      </p:sp>
      <p:sp>
        <p:nvSpPr>
          <p:cNvPr id="20" name="Google Shape;20;p4"/>
          <p:cNvSpPr txBox="1">
            <a:spLocks noGrp="1"/>
          </p:cNvSpPr>
          <p:nvPr>
            <p:ph type="title"/>
          </p:nvPr>
        </p:nvSpPr>
        <p:spPr>
          <a:xfrm>
            <a:off x="1781425" y="378225"/>
            <a:ext cx="6589800" cy="515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100"/>
              <a:buNone/>
              <a:defRPr sz="2100"/>
            </a:lvl1pPr>
            <a:lvl2pPr lvl="1" algn="r" rtl="0">
              <a:spcBef>
                <a:spcPts val="0"/>
              </a:spcBef>
              <a:spcAft>
                <a:spcPts val="0"/>
              </a:spcAft>
              <a:buSzPts val="2100"/>
              <a:buNone/>
              <a:defRPr sz="2100"/>
            </a:lvl2pPr>
            <a:lvl3pPr lvl="2" algn="r" rtl="0">
              <a:spcBef>
                <a:spcPts val="0"/>
              </a:spcBef>
              <a:spcAft>
                <a:spcPts val="0"/>
              </a:spcAft>
              <a:buSzPts val="2100"/>
              <a:buNone/>
              <a:defRPr sz="2100"/>
            </a:lvl3pPr>
            <a:lvl4pPr lvl="3" algn="r" rtl="0">
              <a:spcBef>
                <a:spcPts val="0"/>
              </a:spcBef>
              <a:spcAft>
                <a:spcPts val="0"/>
              </a:spcAft>
              <a:buSzPts val="2100"/>
              <a:buNone/>
              <a:defRPr sz="2100"/>
            </a:lvl4pPr>
            <a:lvl5pPr lvl="4" algn="r" rtl="0">
              <a:spcBef>
                <a:spcPts val="0"/>
              </a:spcBef>
              <a:spcAft>
                <a:spcPts val="0"/>
              </a:spcAft>
              <a:buSzPts val="2100"/>
              <a:buNone/>
              <a:defRPr sz="2100"/>
            </a:lvl5pPr>
            <a:lvl6pPr lvl="5" algn="r" rtl="0">
              <a:spcBef>
                <a:spcPts val="0"/>
              </a:spcBef>
              <a:spcAft>
                <a:spcPts val="0"/>
              </a:spcAft>
              <a:buSzPts val="2100"/>
              <a:buNone/>
              <a:defRPr sz="2100"/>
            </a:lvl6pPr>
            <a:lvl7pPr lvl="6" algn="r" rtl="0">
              <a:spcBef>
                <a:spcPts val="0"/>
              </a:spcBef>
              <a:spcAft>
                <a:spcPts val="0"/>
              </a:spcAft>
              <a:buSzPts val="2100"/>
              <a:buNone/>
              <a:defRPr sz="2100"/>
            </a:lvl7pPr>
            <a:lvl8pPr lvl="7" algn="r" rtl="0">
              <a:spcBef>
                <a:spcPts val="0"/>
              </a:spcBef>
              <a:spcAft>
                <a:spcPts val="0"/>
              </a:spcAft>
              <a:buSzPts val="2100"/>
              <a:buNone/>
              <a:defRPr sz="2100"/>
            </a:lvl8pPr>
            <a:lvl9pPr lvl="8" algn="r" rtl="0">
              <a:spcBef>
                <a:spcPts val="0"/>
              </a:spcBef>
              <a:spcAft>
                <a:spcPts val="0"/>
              </a:spcAft>
              <a:buSzPts val="2100"/>
              <a:buNone/>
              <a:defRPr sz="2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r="8214"/>
          <a:stretch/>
        </p:blipFill>
        <p:spPr>
          <a:xfrm>
            <a:off x="658750" y="-1397100"/>
            <a:ext cx="7826501" cy="7437298"/>
          </a:xfrm>
          <a:prstGeom prst="rect">
            <a:avLst/>
          </a:prstGeom>
          <a:noFill/>
          <a:ln>
            <a:noFill/>
          </a:ln>
        </p:spPr>
      </p:pic>
      <p:sp>
        <p:nvSpPr>
          <p:cNvPr id="23" name="Google Shape;23;p5"/>
          <p:cNvSpPr txBox="1">
            <a:spLocks noGrp="1"/>
          </p:cNvSpPr>
          <p:nvPr>
            <p:ph type="body" idx="1"/>
          </p:nvPr>
        </p:nvSpPr>
        <p:spPr>
          <a:xfrm>
            <a:off x="775144" y="1313000"/>
            <a:ext cx="3564900" cy="3255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5"/>
          <p:cNvSpPr txBox="1">
            <a:spLocks noGrp="1"/>
          </p:cNvSpPr>
          <p:nvPr>
            <p:ph type="body" idx="2"/>
          </p:nvPr>
        </p:nvSpPr>
        <p:spPr>
          <a:xfrm>
            <a:off x="4803956" y="1313000"/>
            <a:ext cx="3564900" cy="3255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5" name="Google Shape;25;p5"/>
          <p:cNvSpPr txBox="1">
            <a:spLocks noGrp="1"/>
          </p:cNvSpPr>
          <p:nvPr>
            <p:ph type="title"/>
          </p:nvPr>
        </p:nvSpPr>
        <p:spPr>
          <a:xfrm>
            <a:off x="3972475" y="378225"/>
            <a:ext cx="4398600" cy="515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100"/>
              <a:buNone/>
              <a:defRPr sz="2100"/>
            </a:lvl1pPr>
            <a:lvl2pPr lvl="1" algn="r" rtl="0">
              <a:spcBef>
                <a:spcPts val="0"/>
              </a:spcBef>
              <a:spcAft>
                <a:spcPts val="0"/>
              </a:spcAft>
              <a:buSzPts val="2100"/>
              <a:buNone/>
              <a:defRPr sz="2100"/>
            </a:lvl2pPr>
            <a:lvl3pPr lvl="2" algn="r" rtl="0">
              <a:spcBef>
                <a:spcPts val="0"/>
              </a:spcBef>
              <a:spcAft>
                <a:spcPts val="0"/>
              </a:spcAft>
              <a:buSzPts val="2100"/>
              <a:buNone/>
              <a:defRPr sz="2100"/>
            </a:lvl3pPr>
            <a:lvl4pPr lvl="3" algn="r" rtl="0">
              <a:spcBef>
                <a:spcPts val="0"/>
              </a:spcBef>
              <a:spcAft>
                <a:spcPts val="0"/>
              </a:spcAft>
              <a:buSzPts val="2100"/>
              <a:buNone/>
              <a:defRPr sz="2100"/>
            </a:lvl4pPr>
            <a:lvl5pPr lvl="4" algn="r" rtl="0">
              <a:spcBef>
                <a:spcPts val="0"/>
              </a:spcBef>
              <a:spcAft>
                <a:spcPts val="0"/>
              </a:spcAft>
              <a:buSzPts val="2100"/>
              <a:buNone/>
              <a:defRPr sz="2100"/>
            </a:lvl5pPr>
            <a:lvl6pPr lvl="5" algn="r" rtl="0">
              <a:spcBef>
                <a:spcPts val="0"/>
              </a:spcBef>
              <a:spcAft>
                <a:spcPts val="0"/>
              </a:spcAft>
              <a:buSzPts val="2100"/>
              <a:buNone/>
              <a:defRPr sz="2100"/>
            </a:lvl6pPr>
            <a:lvl7pPr lvl="6" algn="r" rtl="0">
              <a:spcBef>
                <a:spcPts val="0"/>
              </a:spcBef>
              <a:spcAft>
                <a:spcPts val="0"/>
              </a:spcAft>
              <a:buSzPts val="2100"/>
              <a:buNone/>
              <a:defRPr sz="2100"/>
            </a:lvl7pPr>
            <a:lvl8pPr lvl="7" algn="r" rtl="0">
              <a:spcBef>
                <a:spcPts val="0"/>
              </a:spcBef>
              <a:spcAft>
                <a:spcPts val="0"/>
              </a:spcAft>
              <a:buSzPts val="2100"/>
              <a:buNone/>
              <a:defRPr sz="2100"/>
            </a:lvl8pPr>
            <a:lvl9pPr lvl="8" algn="r" rtl="0">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52"/>
        <p:cNvGrpSpPr/>
        <p:nvPr/>
      </p:nvGrpSpPr>
      <p:grpSpPr>
        <a:xfrm>
          <a:off x="0" y="0"/>
          <a:ext cx="0" cy="0"/>
          <a:chOff x="0" y="0"/>
          <a:chExt cx="0" cy="0"/>
        </a:xfrm>
      </p:grpSpPr>
      <p:pic>
        <p:nvPicPr>
          <p:cNvPr id="53" name="Google Shape;53;p13"/>
          <p:cNvPicPr preferRelativeResize="0"/>
          <p:nvPr/>
        </p:nvPicPr>
        <p:blipFill rotWithShape="1">
          <a:blip r:embed="rId2">
            <a:alphaModFix/>
          </a:blip>
          <a:srcRect r="8214"/>
          <a:stretch/>
        </p:blipFill>
        <p:spPr>
          <a:xfrm>
            <a:off x="658750" y="-1397100"/>
            <a:ext cx="7826501" cy="7437298"/>
          </a:xfrm>
          <a:prstGeom prst="rect">
            <a:avLst/>
          </a:prstGeom>
          <a:noFill/>
          <a:ln>
            <a:noFill/>
          </a:ln>
        </p:spPr>
      </p:pic>
      <p:sp>
        <p:nvSpPr>
          <p:cNvPr id="54" name="Google Shape;54;p13"/>
          <p:cNvSpPr txBox="1">
            <a:spLocks noGrp="1"/>
          </p:cNvSpPr>
          <p:nvPr>
            <p:ph type="title"/>
          </p:nvPr>
        </p:nvSpPr>
        <p:spPr>
          <a:xfrm>
            <a:off x="702450" y="1773225"/>
            <a:ext cx="1946700" cy="38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5" name="Google Shape;55;p13"/>
          <p:cNvSpPr txBox="1">
            <a:spLocks noGrp="1"/>
          </p:cNvSpPr>
          <p:nvPr>
            <p:ph type="subTitle" idx="1"/>
          </p:nvPr>
        </p:nvSpPr>
        <p:spPr>
          <a:xfrm>
            <a:off x="702450" y="2070300"/>
            <a:ext cx="1946700" cy="82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 name="Google Shape;56;p13"/>
          <p:cNvSpPr txBox="1">
            <a:spLocks noGrp="1"/>
          </p:cNvSpPr>
          <p:nvPr>
            <p:ph type="title" idx="2"/>
          </p:nvPr>
        </p:nvSpPr>
        <p:spPr>
          <a:xfrm>
            <a:off x="3598650" y="1773225"/>
            <a:ext cx="1946700" cy="38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7" name="Google Shape;57;p13"/>
          <p:cNvSpPr txBox="1">
            <a:spLocks noGrp="1"/>
          </p:cNvSpPr>
          <p:nvPr>
            <p:ph type="subTitle" idx="3"/>
          </p:nvPr>
        </p:nvSpPr>
        <p:spPr>
          <a:xfrm>
            <a:off x="3598650" y="2070300"/>
            <a:ext cx="1946700" cy="82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 name="Google Shape;58;p13"/>
          <p:cNvSpPr txBox="1">
            <a:spLocks noGrp="1"/>
          </p:cNvSpPr>
          <p:nvPr>
            <p:ph type="title" idx="4"/>
          </p:nvPr>
        </p:nvSpPr>
        <p:spPr>
          <a:xfrm>
            <a:off x="6494850" y="1773225"/>
            <a:ext cx="1946700" cy="38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9" name="Google Shape;59;p13"/>
          <p:cNvSpPr txBox="1">
            <a:spLocks noGrp="1"/>
          </p:cNvSpPr>
          <p:nvPr>
            <p:ph type="subTitle" idx="5"/>
          </p:nvPr>
        </p:nvSpPr>
        <p:spPr>
          <a:xfrm>
            <a:off x="6494850" y="2070300"/>
            <a:ext cx="1946700" cy="82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0" name="Google Shape;60;p13"/>
          <p:cNvSpPr txBox="1">
            <a:spLocks noGrp="1"/>
          </p:cNvSpPr>
          <p:nvPr>
            <p:ph type="title" idx="6"/>
          </p:nvPr>
        </p:nvSpPr>
        <p:spPr>
          <a:xfrm>
            <a:off x="5039900" y="3501280"/>
            <a:ext cx="1946700" cy="38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1" name="Google Shape;61;p13"/>
          <p:cNvSpPr txBox="1">
            <a:spLocks noGrp="1"/>
          </p:cNvSpPr>
          <p:nvPr>
            <p:ph type="subTitle" idx="7"/>
          </p:nvPr>
        </p:nvSpPr>
        <p:spPr>
          <a:xfrm>
            <a:off x="5039888" y="3798230"/>
            <a:ext cx="1946700" cy="82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 name="Google Shape;62;p13"/>
          <p:cNvSpPr txBox="1">
            <a:spLocks noGrp="1"/>
          </p:cNvSpPr>
          <p:nvPr>
            <p:ph type="title" idx="8"/>
          </p:nvPr>
        </p:nvSpPr>
        <p:spPr>
          <a:xfrm>
            <a:off x="2157425" y="3501280"/>
            <a:ext cx="1946700" cy="38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3" name="Google Shape;63;p13"/>
          <p:cNvSpPr txBox="1">
            <a:spLocks noGrp="1"/>
          </p:cNvSpPr>
          <p:nvPr>
            <p:ph type="subTitle" idx="9"/>
          </p:nvPr>
        </p:nvSpPr>
        <p:spPr>
          <a:xfrm>
            <a:off x="2157413" y="3798230"/>
            <a:ext cx="1946700" cy="82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4" name="Google Shape;64;p13"/>
          <p:cNvSpPr txBox="1">
            <a:spLocks noGrp="1"/>
          </p:cNvSpPr>
          <p:nvPr>
            <p:ph type="title" idx="13" hasCustomPrompt="1"/>
          </p:nvPr>
        </p:nvSpPr>
        <p:spPr>
          <a:xfrm>
            <a:off x="1139400" y="1283325"/>
            <a:ext cx="1072800" cy="489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r>
              <a:t>xx%</a:t>
            </a:r>
          </a:p>
        </p:txBody>
      </p:sp>
      <p:sp>
        <p:nvSpPr>
          <p:cNvPr id="65" name="Google Shape;65;p13"/>
          <p:cNvSpPr txBox="1">
            <a:spLocks noGrp="1"/>
          </p:cNvSpPr>
          <p:nvPr>
            <p:ph type="title" idx="14" hasCustomPrompt="1"/>
          </p:nvPr>
        </p:nvSpPr>
        <p:spPr>
          <a:xfrm>
            <a:off x="4035600" y="1283325"/>
            <a:ext cx="1072800" cy="489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r>
              <a:t>xx%</a:t>
            </a:r>
          </a:p>
        </p:txBody>
      </p:sp>
      <p:sp>
        <p:nvSpPr>
          <p:cNvPr id="66" name="Google Shape;66;p13"/>
          <p:cNvSpPr txBox="1">
            <a:spLocks noGrp="1"/>
          </p:cNvSpPr>
          <p:nvPr>
            <p:ph type="title" idx="15" hasCustomPrompt="1"/>
          </p:nvPr>
        </p:nvSpPr>
        <p:spPr>
          <a:xfrm>
            <a:off x="6931800" y="1283325"/>
            <a:ext cx="1072800" cy="489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r>
              <a:t>xx%</a:t>
            </a:r>
          </a:p>
        </p:txBody>
      </p:sp>
      <p:sp>
        <p:nvSpPr>
          <p:cNvPr id="67" name="Google Shape;67;p13"/>
          <p:cNvSpPr txBox="1">
            <a:spLocks noGrp="1"/>
          </p:cNvSpPr>
          <p:nvPr>
            <p:ph type="title" idx="16" hasCustomPrompt="1"/>
          </p:nvPr>
        </p:nvSpPr>
        <p:spPr>
          <a:xfrm>
            <a:off x="5476850" y="3007778"/>
            <a:ext cx="1072800" cy="489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r>
              <a:t>xx%</a:t>
            </a:r>
          </a:p>
        </p:txBody>
      </p:sp>
      <p:sp>
        <p:nvSpPr>
          <p:cNvPr id="68" name="Google Shape;68;p13"/>
          <p:cNvSpPr txBox="1">
            <a:spLocks noGrp="1"/>
          </p:cNvSpPr>
          <p:nvPr>
            <p:ph type="title" idx="17" hasCustomPrompt="1"/>
          </p:nvPr>
        </p:nvSpPr>
        <p:spPr>
          <a:xfrm>
            <a:off x="2594375" y="3015515"/>
            <a:ext cx="1072800" cy="489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4">
    <p:spTree>
      <p:nvGrpSpPr>
        <p:cNvPr id="1" name="Shape 91"/>
        <p:cNvGrpSpPr/>
        <p:nvPr/>
      </p:nvGrpSpPr>
      <p:grpSpPr>
        <a:xfrm>
          <a:off x="0" y="0"/>
          <a:ext cx="0" cy="0"/>
          <a:chOff x="0" y="0"/>
          <a:chExt cx="0" cy="0"/>
        </a:xfrm>
      </p:grpSpPr>
      <p:pic>
        <p:nvPicPr>
          <p:cNvPr id="92" name="Google Shape;92;p16"/>
          <p:cNvPicPr preferRelativeResize="0"/>
          <p:nvPr/>
        </p:nvPicPr>
        <p:blipFill>
          <a:blip r:embed="rId2">
            <a:alphaModFix/>
          </a:blip>
          <a:stretch>
            <a:fillRect/>
          </a:stretch>
        </p:blipFill>
        <p:spPr>
          <a:xfrm flipH="1">
            <a:off x="5434928" y="-827887"/>
            <a:ext cx="6153101" cy="6799271"/>
          </a:xfrm>
          <a:prstGeom prst="rect">
            <a:avLst/>
          </a:prstGeom>
          <a:noFill/>
          <a:ln>
            <a:noFill/>
          </a:ln>
        </p:spPr>
      </p:pic>
      <p:sp>
        <p:nvSpPr>
          <p:cNvPr id="93" name="Google Shape;93;p16"/>
          <p:cNvSpPr txBox="1">
            <a:spLocks noGrp="1"/>
          </p:cNvSpPr>
          <p:nvPr>
            <p:ph type="title"/>
          </p:nvPr>
        </p:nvSpPr>
        <p:spPr>
          <a:xfrm>
            <a:off x="2817900" y="2227050"/>
            <a:ext cx="3508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4" name="Google Shape;94;p16"/>
          <p:cNvSpPr txBox="1">
            <a:spLocks noGrp="1"/>
          </p:cNvSpPr>
          <p:nvPr>
            <p:ph type="subTitle" idx="1"/>
          </p:nvPr>
        </p:nvSpPr>
        <p:spPr>
          <a:xfrm>
            <a:off x="2817900" y="3194925"/>
            <a:ext cx="35082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95" name="Google Shape;95;p16"/>
          <p:cNvPicPr preferRelativeResize="0"/>
          <p:nvPr/>
        </p:nvPicPr>
        <p:blipFill>
          <a:blip r:embed="rId2">
            <a:alphaModFix/>
          </a:blip>
          <a:stretch>
            <a:fillRect/>
          </a:stretch>
        </p:blipFill>
        <p:spPr>
          <a:xfrm rot="10800000" flipH="1">
            <a:off x="-2444022" y="-827887"/>
            <a:ext cx="6153101" cy="6799271"/>
          </a:xfrm>
          <a:prstGeom prst="rect">
            <a:avLst/>
          </a:prstGeom>
          <a:noFill/>
          <a:ln>
            <a:noFill/>
          </a:ln>
        </p:spPr>
      </p:pic>
      <p:sp>
        <p:nvSpPr>
          <p:cNvPr id="96" name="Google Shape;96;p16"/>
          <p:cNvSpPr txBox="1">
            <a:spLocks noGrp="1"/>
          </p:cNvSpPr>
          <p:nvPr>
            <p:ph type="title" idx="2" hasCustomPrompt="1"/>
          </p:nvPr>
        </p:nvSpPr>
        <p:spPr>
          <a:xfrm>
            <a:off x="3349500" y="1027125"/>
            <a:ext cx="24450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4800"/>
              <a:buNone/>
              <a:defRPr sz="48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7" name="Google Shape;97;p16"/>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CUSTOM_4_1">
    <p:spTree>
      <p:nvGrpSpPr>
        <p:cNvPr id="1" name="Shape 98"/>
        <p:cNvGrpSpPr/>
        <p:nvPr/>
      </p:nvGrpSpPr>
      <p:grpSpPr>
        <a:xfrm>
          <a:off x="0" y="0"/>
          <a:ext cx="0" cy="0"/>
          <a:chOff x="0" y="0"/>
          <a:chExt cx="0" cy="0"/>
        </a:xfrm>
      </p:grpSpPr>
      <p:pic>
        <p:nvPicPr>
          <p:cNvPr id="99" name="Google Shape;99;p17"/>
          <p:cNvPicPr preferRelativeResize="0"/>
          <p:nvPr/>
        </p:nvPicPr>
        <p:blipFill>
          <a:blip r:embed="rId2">
            <a:alphaModFix/>
          </a:blip>
          <a:stretch>
            <a:fillRect/>
          </a:stretch>
        </p:blipFill>
        <p:spPr>
          <a:xfrm flipH="1">
            <a:off x="3108153" y="-827887"/>
            <a:ext cx="6153101" cy="6799271"/>
          </a:xfrm>
          <a:prstGeom prst="rect">
            <a:avLst/>
          </a:prstGeom>
          <a:noFill/>
          <a:ln>
            <a:noFill/>
          </a:ln>
        </p:spPr>
      </p:pic>
      <p:sp>
        <p:nvSpPr>
          <p:cNvPr id="100" name="Google Shape;100;p17"/>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7"/>
          <p:cNvSpPr txBox="1">
            <a:spLocks noGrp="1"/>
          </p:cNvSpPr>
          <p:nvPr>
            <p:ph type="title"/>
          </p:nvPr>
        </p:nvSpPr>
        <p:spPr>
          <a:xfrm>
            <a:off x="1212600" y="2227050"/>
            <a:ext cx="3508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2" name="Google Shape;102;p17"/>
          <p:cNvSpPr txBox="1">
            <a:spLocks noGrp="1"/>
          </p:cNvSpPr>
          <p:nvPr>
            <p:ph type="subTitle" idx="1"/>
          </p:nvPr>
        </p:nvSpPr>
        <p:spPr>
          <a:xfrm>
            <a:off x="1212600" y="3194925"/>
            <a:ext cx="35082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160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03" name="Google Shape;103;p17"/>
          <p:cNvSpPr txBox="1">
            <a:spLocks noGrp="1"/>
          </p:cNvSpPr>
          <p:nvPr>
            <p:ph type="title" idx="2" hasCustomPrompt="1"/>
          </p:nvPr>
        </p:nvSpPr>
        <p:spPr>
          <a:xfrm>
            <a:off x="1212600" y="1027125"/>
            <a:ext cx="2445000" cy="84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3">
  <p:cSld name="CUSTOM_4_1_1">
    <p:spTree>
      <p:nvGrpSpPr>
        <p:cNvPr id="1" name="Shape 104"/>
        <p:cNvGrpSpPr/>
        <p:nvPr/>
      </p:nvGrpSpPr>
      <p:grpSpPr>
        <a:xfrm>
          <a:off x="0" y="0"/>
          <a:ext cx="0" cy="0"/>
          <a:chOff x="0" y="0"/>
          <a:chExt cx="0" cy="0"/>
        </a:xfrm>
      </p:grpSpPr>
      <p:sp>
        <p:nvSpPr>
          <p:cNvPr id="105" name="Google Shape;105;p18"/>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txBox="1">
            <a:spLocks noGrp="1"/>
          </p:cNvSpPr>
          <p:nvPr>
            <p:ph type="title"/>
          </p:nvPr>
        </p:nvSpPr>
        <p:spPr>
          <a:xfrm>
            <a:off x="5112425" y="2227050"/>
            <a:ext cx="28767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7" name="Google Shape;107;p18"/>
          <p:cNvSpPr txBox="1">
            <a:spLocks noGrp="1"/>
          </p:cNvSpPr>
          <p:nvPr>
            <p:ph type="title" idx="2" hasCustomPrompt="1"/>
          </p:nvPr>
        </p:nvSpPr>
        <p:spPr>
          <a:xfrm>
            <a:off x="5112425" y="1027125"/>
            <a:ext cx="2445000" cy="84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08" name="Google Shape;108;p18"/>
          <p:cNvSpPr txBox="1">
            <a:spLocks noGrp="1"/>
          </p:cNvSpPr>
          <p:nvPr>
            <p:ph type="subTitle" idx="1"/>
          </p:nvPr>
        </p:nvSpPr>
        <p:spPr>
          <a:xfrm>
            <a:off x="5112425" y="3194925"/>
            <a:ext cx="3156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pic>
        <p:nvPicPr>
          <p:cNvPr id="109" name="Google Shape;109;p18"/>
          <p:cNvPicPr preferRelativeResize="0"/>
          <p:nvPr/>
        </p:nvPicPr>
        <p:blipFill>
          <a:blip r:embed="rId2">
            <a:alphaModFix/>
          </a:blip>
          <a:stretch>
            <a:fillRect/>
          </a:stretch>
        </p:blipFill>
        <p:spPr>
          <a:xfrm rot="7199998" flipH="1">
            <a:off x="-1138410" y="-712063"/>
            <a:ext cx="6153100" cy="679926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0237D"/>
            </a:gs>
            <a:gs pos="100000">
              <a:srgbClr val="011445"/>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Montserrat ExtraBold"/>
              <a:buNone/>
              <a:defRPr sz="2800">
                <a:solidFill>
                  <a:schemeClr val="accent1"/>
                </a:solidFill>
                <a:latin typeface="Montserrat ExtraBold"/>
                <a:ea typeface="Montserrat ExtraBold"/>
                <a:cs typeface="Montserrat ExtraBold"/>
                <a:sym typeface="Montserrat ExtraBold"/>
              </a:defRPr>
            </a:lvl1pPr>
            <a:lvl2pPr lvl="1">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2pPr>
            <a:lvl3pPr lvl="2">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3pPr>
            <a:lvl4pPr lvl="3">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4pPr>
            <a:lvl5pPr lvl="4">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5pPr>
            <a:lvl6pPr lvl="5">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6pPr>
            <a:lvl7pPr lvl="6">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7pPr>
            <a:lvl8pPr lvl="7">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8pPr>
            <a:lvl9pPr lvl="8">
              <a:spcBef>
                <a:spcPts val="0"/>
              </a:spcBef>
              <a:spcAft>
                <a:spcPts val="0"/>
              </a:spcAft>
              <a:buClr>
                <a:schemeClr val="accent1"/>
              </a:buClr>
              <a:buSzPts val="2800"/>
              <a:buFont typeface="Montserrat Alternates"/>
              <a:buNone/>
              <a:defRPr sz="2800" b="1">
                <a:solidFill>
                  <a:schemeClr val="accent1"/>
                </a:solidFill>
                <a:latin typeface="Montserrat Alternates"/>
                <a:ea typeface="Montserrat Alternates"/>
                <a:cs typeface="Montserrat Alternates"/>
                <a:sym typeface="Montserrat Alternate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1"/>
              </a:buClr>
              <a:buSzPts val="1800"/>
              <a:buFont typeface="Montserrat"/>
              <a:buChar char="●"/>
              <a:defRPr sz="1800">
                <a:solidFill>
                  <a:schemeClr val="accent1"/>
                </a:solidFill>
                <a:latin typeface="Montserrat"/>
                <a:ea typeface="Montserrat"/>
                <a:cs typeface="Montserrat"/>
                <a:sym typeface="Montserrat"/>
              </a:defRPr>
            </a:lvl1pPr>
            <a:lvl2pPr marL="914400" lvl="1"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2pPr>
            <a:lvl3pPr marL="1371600" lvl="2"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3pPr>
            <a:lvl4pPr marL="1828800" lvl="3"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4pPr>
            <a:lvl5pPr marL="2286000" lvl="4"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5pPr>
            <a:lvl6pPr marL="2743200" lvl="5"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6pPr>
            <a:lvl7pPr marL="3200400" lvl="6"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7pPr>
            <a:lvl8pPr marL="3657600" lvl="7" indent="-3175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accent1"/>
              </a:buClr>
              <a:buSzPts val="1400"/>
              <a:buFont typeface="Montserrat"/>
              <a:buChar char="■"/>
              <a:defRPr>
                <a:solidFill>
                  <a:schemeClr val="accen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8" r:id="rId5"/>
    <p:sldLayoutId id="2147483659" r:id="rId6"/>
    <p:sldLayoutId id="2147483662" r:id="rId7"/>
    <p:sldLayoutId id="2147483663" r:id="rId8"/>
    <p:sldLayoutId id="2147483664" r:id="rId9"/>
    <p:sldLayoutId id="2147483665" r:id="rId10"/>
    <p:sldLayoutId id="2147483691" r:id="rId11"/>
    <p:sldLayoutId id="2147483692" r:id="rId12"/>
    <p:sldLayoutId id="214748369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slide" Target="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3.xml"/><Relationship Id="rId7" Type="http://schemas.openxmlformats.org/officeDocument/2006/relationships/slide" Target="slide6.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slide" Target="slide14.xml"/><Relationship Id="rId5" Type="http://schemas.openxmlformats.org/officeDocument/2006/relationships/slide" Target="slide20.xml"/><Relationship Id="rId4" Type="http://schemas.openxmlformats.org/officeDocument/2006/relationships/slide" Target="slide9.xml"/></Relationships>
</file>

<file path=ppt/slides/_rels/slide2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slide" Target="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slide" Target="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slide" Target="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slide" Target="slide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237D"/>
            </a:gs>
            <a:gs pos="100000">
              <a:srgbClr val="011445"/>
            </a:gs>
          </a:gsLst>
          <a:path path="circle">
            <a:fillToRect l="50000" t="50000" r="50000" b="50000"/>
          </a:path>
          <a:tileRect/>
        </a:gradFill>
        <a:effectLst/>
      </p:bgPr>
    </p:bg>
    <p:spTree>
      <p:nvGrpSpPr>
        <p:cNvPr id="1" name="Shape 287"/>
        <p:cNvGrpSpPr/>
        <p:nvPr/>
      </p:nvGrpSpPr>
      <p:grpSpPr>
        <a:xfrm>
          <a:off x="0" y="0"/>
          <a:ext cx="0" cy="0"/>
          <a:chOff x="0" y="0"/>
          <a:chExt cx="0" cy="0"/>
        </a:xfrm>
      </p:grpSpPr>
      <p:pic>
        <p:nvPicPr>
          <p:cNvPr id="288" name="Google Shape;288;p50"/>
          <p:cNvPicPr preferRelativeResize="0"/>
          <p:nvPr/>
        </p:nvPicPr>
        <p:blipFill>
          <a:blip r:embed="rId3">
            <a:alphaModFix/>
          </a:blip>
          <a:stretch>
            <a:fillRect/>
          </a:stretch>
        </p:blipFill>
        <p:spPr>
          <a:xfrm>
            <a:off x="-1309512" y="-327229"/>
            <a:ext cx="4892424" cy="5406203"/>
          </a:xfrm>
          <a:prstGeom prst="rect">
            <a:avLst/>
          </a:prstGeom>
          <a:noFill/>
          <a:ln>
            <a:noFill/>
          </a:ln>
        </p:spPr>
      </p:pic>
      <p:pic>
        <p:nvPicPr>
          <p:cNvPr id="289" name="Google Shape;289;p50"/>
          <p:cNvPicPr preferRelativeResize="0"/>
          <p:nvPr/>
        </p:nvPicPr>
        <p:blipFill>
          <a:blip r:embed="rId3">
            <a:alphaModFix/>
          </a:blip>
          <a:stretch>
            <a:fillRect/>
          </a:stretch>
        </p:blipFill>
        <p:spPr>
          <a:xfrm flipH="1">
            <a:off x="5561088" y="-327229"/>
            <a:ext cx="4892424" cy="5406203"/>
          </a:xfrm>
          <a:prstGeom prst="rect">
            <a:avLst/>
          </a:prstGeom>
          <a:noFill/>
          <a:ln>
            <a:noFill/>
          </a:ln>
        </p:spPr>
      </p:pic>
      <p:sp>
        <p:nvSpPr>
          <p:cNvPr id="290" name="Google Shape;290;p50"/>
          <p:cNvSpPr txBox="1">
            <a:spLocks noGrp="1"/>
          </p:cNvSpPr>
          <p:nvPr>
            <p:ph type="ctrTitle"/>
          </p:nvPr>
        </p:nvSpPr>
        <p:spPr>
          <a:xfrm>
            <a:off x="311700" y="1779300"/>
            <a:ext cx="8520600" cy="97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3400" dirty="0"/>
              <a:t>Basketball Game Outcome Prediction</a:t>
            </a:r>
          </a:p>
          <a:p>
            <a:pPr marL="0" lvl="0" indent="0" algn="ctr" rtl="0">
              <a:spcBef>
                <a:spcPts val="0"/>
              </a:spcBef>
              <a:spcAft>
                <a:spcPts val="0"/>
              </a:spcAft>
              <a:buNone/>
            </a:pPr>
            <a:r>
              <a:rPr lang="en-IN" sz="2800" dirty="0">
                <a:latin typeface="Montserrat Light"/>
                <a:ea typeface="Montserrat Light"/>
                <a:cs typeface="Montserrat Light"/>
                <a:sym typeface="Montserrat Light"/>
              </a:rPr>
              <a:t>Through Deep Learning</a:t>
            </a:r>
          </a:p>
        </p:txBody>
      </p:sp>
      <p:sp>
        <p:nvSpPr>
          <p:cNvPr id="291" name="Google Shape;291;p50"/>
          <p:cNvSpPr txBox="1">
            <a:spLocks noGrp="1"/>
          </p:cNvSpPr>
          <p:nvPr>
            <p:ph type="subTitle" idx="1"/>
          </p:nvPr>
        </p:nvSpPr>
        <p:spPr>
          <a:xfrm>
            <a:off x="2143125" y="2888250"/>
            <a:ext cx="4892424"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2"/>
                </a:solidFill>
              </a:rPr>
              <a:t>Group Members: </a:t>
            </a:r>
            <a:r>
              <a:rPr lang="en" dirty="0" err="1">
                <a:solidFill>
                  <a:schemeClr val="lt2"/>
                </a:solidFill>
              </a:rPr>
              <a:t>Deevanshu</a:t>
            </a:r>
            <a:r>
              <a:rPr lang="en" dirty="0">
                <a:solidFill>
                  <a:schemeClr val="lt2"/>
                </a:solidFill>
              </a:rPr>
              <a:t> Khatri, Joe Burns, Sonali Choudhary</a:t>
            </a:r>
            <a:endParaRPr dirty="0">
              <a:solidFill>
                <a:schemeClr val="lt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88"/>
                                        </p:tgtEl>
                                        <p:attrNameLst>
                                          <p:attrName>style.visibility</p:attrName>
                                        </p:attrNameLst>
                                      </p:cBhvr>
                                      <p:to>
                                        <p:strVal val="visible"/>
                                      </p:to>
                                    </p:set>
                                    <p:anim calcmode="lin" valueType="num">
                                      <p:cBhvr additive="base">
                                        <p:cTn id="7" dur="1500"/>
                                        <p:tgtEl>
                                          <p:spTgt spid="288"/>
                                        </p:tgtEl>
                                        <p:attrNameLst>
                                          <p:attrName>ppt_x</p:attrName>
                                        </p:attrNameLst>
                                      </p:cBhvr>
                                      <p:tavLst>
                                        <p:tav tm="0">
                                          <p:val>
                                            <p:strVal val="#ppt_x-1"/>
                                          </p:val>
                                        </p:tav>
                                        <p:tav tm="100000">
                                          <p:val>
                                            <p:strVal val="#ppt_x"/>
                                          </p:val>
                                        </p:tav>
                                      </p:tavLst>
                                    </p:anim>
                                  </p:childTnLst>
                                </p:cTn>
                              </p:par>
                            </p:childTnLst>
                          </p:cTn>
                        </p:par>
                        <p:par>
                          <p:cTn id="8" fill="hold">
                            <p:stCondLst>
                              <p:cond delay="1500"/>
                            </p:stCondLst>
                            <p:childTnLst>
                              <p:par>
                                <p:cTn id="9" presetID="2" presetClass="entr" presetSubtype="2" fill="hold" nodeType="afterEffect">
                                  <p:stCondLst>
                                    <p:cond delay="0"/>
                                  </p:stCondLst>
                                  <p:childTnLst>
                                    <p:set>
                                      <p:cBhvr>
                                        <p:cTn id="10" dur="1" fill="hold">
                                          <p:stCondLst>
                                            <p:cond delay="0"/>
                                          </p:stCondLst>
                                        </p:cTn>
                                        <p:tgtEl>
                                          <p:spTgt spid="289"/>
                                        </p:tgtEl>
                                        <p:attrNameLst>
                                          <p:attrName>style.visibility</p:attrName>
                                        </p:attrNameLst>
                                      </p:cBhvr>
                                      <p:to>
                                        <p:strVal val="visible"/>
                                      </p:to>
                                    </p:set>
                                    <p:anim calcmode="lin" valueType="num">
                                      <p:cBhvr additive="base">
                                        <p:cTn id="11" dur="1500"/>
                                        <p:tgtEl>
                                          <p:spTgt spid="28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743B70C-9435-C7C9-6F04-EE812AE5B19C}"/>
              </a:ext>
            </a:extLst>
          </p:cNvPr>
          <p:cNvSpPr>
            <a:spLocks noGrp="1"/>
          </p:cNvSpPr>
          <p:nvPr>
            <p:ph type="body" idx="1"/>
          </p:nvPr>
        </p:nvSpPr>
        <p:spPr>
          <a:xfrm>
            <a:off x="686725" y="1499475"/>
            <a:ext cx="7684500" cy="3265800"/>
          </a:xfrm>
        </p:spPr>
        <p:txBody>
          <a:bodyPr/>
          <a:lstStyle/>
          <a:p>
            <a:pPr>
              <a:buFont typeface="Arial" panose="020B0604020202020204" pitchFamily="34" charset="0"/>
              <a:buChar char="•"/>
            </a:pPr>
            <a:r>
              <a:rPr lang="en-US" dirty="0"/>
              <a:t>In sports betting scenarios, ML-based approaches are being extensively utilized. </a:t>
            </a:r>
          </a:p>
          <a:p>
            <a:pPr>
              <a:buFont typeface="Arial" panose="020B0604020202020204" pitchFamily="34" charset="0"/>
              <a:buChar char="•"/>
            </a:pPr>
            <a:r>
              <a:rPr lang="en-US" dirty="0"/>
              <a:t>We conducted randomization on the data to ensure wins on both sides of the features, thus balancing the observations.</a:t>
            </a:r>
          </a:p>
          <a:p>
            <a:pPr>
              <a:buFont typeface="Arial" panose="020B0604020202020204" pitchFamily="34" charset="0"/>
              <a:buChar char="•"/>
            </a:pPr>
            <a:r>
              <a:rPr lang="en-US" dirty="0"/>
              <a:t>We have investigated numerous neural networks that people have used for sports betting and classification in general. They all adhere to the general structure of dense layers and activation functions, but we intend to experiment with deep layers to achieve the best-performing architecture.</a:t>
            </a:r>
          </a:p>
          <a:p>
            <a:pPr>
              <a:buFont typeface="Arial" panose="020B0604020202020204" pitchFamily="34" charset="0"/>
              <a:buChar char="•"/>
            </a:pPr>
            <a:r>
              <a:rPr lang="en-US" dirty="0"/>
              <a:t>We performed 13 models using different combinations of dense layers, activation functions, regularizations, and dropouts.</a:t>
            </a:r>
          </a:p>
          <a:p>
            <a:pPr>
              <a:buFont typeface="Arial" panose="020B0604020202020204" pitchFamily="34" charset="0"/>
              <a:buChar char="•"/>
            </a:pPr>
            <a:endParaRPr lang="en-US" dirty="0"/>
          </a:p>
          <a:p>
            <a:pPr>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39A5A307-5341-E364-A8FC-C93920C7AF76}"/>
              </a:ext>
            </a:extLst>
          </p:cNvPr>
          <p:cNvSpPr>
            <a:spLocks noGrp="1"/>
          </p:cNvSpPr>
          <p:nvPr>
            <p:ph type="title"/>
          </p:nvPr>
        </p:nvSpPr>
        <p:spPr/>
        <p:txBody>
          <a:bodyPr/>
          <a:lstStyle/>
          <a:p>
            <a:r>
              <a:rPr lang="en-US" dirty="0"/>
              <a:t>Pathway to Solution</a:t>
            </a:r>
          </a:p>
        </p:txBody>
      </p:sp>
    </p:spTree>
    <p:extLst>
      <p:ext uri="{BB962C8B-B14F-4D97-AF65-F5344CB8AC3E}">
        <p14:creationId xmlns:p14="http://schemas.microsoft.com/office/powerpoint/2010/main" val="4186846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743B70C-9435-C7C9-6F04-EE812AE5B19C}"/>
              </a:ext>
            </a:extLst>
          </p:cNvPr>
          <p:cNvSpPr>
            <a:spLocks noGrp="1"/>
          </p:cNvSpPr>
          <p:nvPr>
            <p:ph type="body" idx="1"/>
          </p:nvPr>
        </p:nvSpPr>
        <p:spPr>
          <a:xfrm>
            <a:off x="2447925" y="1499475"/>
            <a:ext cx="5923300" cy="3265800"/>
          </a:xfrm>
        </p:spPr>
        <p:txBody>
          <a:bodyPr/>
          <a:lstStyle/>
          <a:p>
            <a:pPr>
              <a:buFont typeface="Arial" panose="020B0604020202020204" pitchFamily="34" charset="0"/>
              <a:buChar char="•"/>
            </a:pPr>
            <a:r>
              <a:rPr lang="en-US" dirty="0"/>
              <a:t>The data came in a series of csv files.</a:t>
            </a:r>
          </a:p>
          <a:p>
            <a:pPr>
              <a:buFont typeface="Arial" panose="020B0604020202020204" pitchFamily="34" charset="0"/>
              <a:buChar char="•"/>
            </a:pPr>
            <a:r>
              <a:rPr lang="en-US" dirty="0"/>
              <a:t>These CSVs were loaded into tables in Snowflake</a:t>
            </a:r>
          </a:p>
          <a:p>
            <a:pPr>
              <a:buFont typeface="Arial" panose="020B0604020202020204" pitchFamily="34" charset="0"/>
              <a:buChar char="•"/>
            </a:pPr>
            <a:r>
              <a:rPr lang="en-US" dirty="0"/>
              <a:t>We used Ibis and Snowpark to aggregate the data and build new features for the model training.</a:t>
            </a:r>
          </a:p>
          <a:p>
            <a:pPr>
              <a:buFont typeface="Arial" panose="020B0604020202020204" pitchFamily="34" charset="0"/>
              <a:buChar char="•"/>
            </a:pPr>
            <a:r>
              <a:rPr lang="en-US" dirty="0"/>
              <a:t>Final dataset was 172 predictors.</a:t>
            </a:r>
          </a:p>
        </p:txBody>
      </p:sp>
      <p:sp>
        <p:nvSpPr>
          <p:cNvPr id="3" name="Title 2">
            <a:extLst>
              <a:ext uri="{FF2B5EF4-FFF2-40B4-BE49-F238E27FC236}">
                <a16:creationId xmlns:a16="http://schemas.microsoft.com/office/drawing/2014/main" id="{39A5A307-5341-E364-A8FC-C93920C7AF76}"/>
              </a:ext>
            </a:extLst>
          </p:cNvPr>
          <p:cNvSpPr>
            <a:spLocks noGrp="1"/>
          </p:cNvSpPr>
          <p:nvPr>
            <p:ph type="title"/>
          </p:nvPr>
        </p:nvSpPr>
        <p:spPr/>
        <p:txBody>
          <a:bodyPr/>
          <a:lstStyle/>
          <a:p>
            <a:r>
              <a:rPr lang="en-US" dirty="0"/>
              <a:t>Data Aggregation</a:t>
            </a:r>
          </a:p>
        </p:txBody>
      </p:sp>
      <p:pic>
        <p:nvPicPr>
          <p:cNvPr id="5" name="Picture 4">
            <a:extLst>
              <a:ext uri="{FF2B5EF4-FFF2-40B4-BE49-F238E27FC236}">
                <a16:creationId xmlns:a16="http://schemas.microsoft.com/office/drawing/2014/main" id="{D17ACC90-8160-96DD-701B-DC77C1DCCA99}"/>
              </a:ext>
            </a:extLst>
          </p:cNvPr>
          <p:cNvPicPr>
            <a:picLocks noChangeAspect="1"/>
          </p:cNvPicPr>
          <p:nvPr/>
        </p:nvPicPr>
        <p:blipFill rotWithShape="1">
          <a:blip r:embed="rId2"/>
          <a:srcRect l="18728" t="5371" r="5963" b="3240"/>
          <a:stretch/>
        </p:blipFill>
        <p:spPr>
          <a:xfrm>
            <a:off x="639425" y="183355"/>
            <a:ext cx="1514476" cy="4700589"/>
          </a:xfrm>
          <a:prstGeom prst="rect">
            <a:avLst/>
          </a:prstGeom>
        </p:spPr>
      </p:pic>
    </p:spTree>
    <p:extLst>
      <p:ext uri="{BB962C8B-B14F-4D97-AF65-F5344CB8AC3E}">
        <p14:creationId xmlns:p14="http://schemas.microsoft.com/office/powerpoint/2010/main" val="1913603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83A421-7E7D-5DF5-129F-8E593B849B0E}"/>
              </a:ext>
            </a:extLst>
          </p:cNvPr>
          <p:cNvPicPr>
            <a:picLocks noChangeAspect="1"/>
          </p:cNvPicPr>
          <p:nvPr/>
        </p:nvPicPr>
        <p:blipFill>
          <a:blip r:embed="rId2"/>
          <a:stretch>
            <a:fillRect/>
          </a:stretch>
        </p:blipFill>
        <p:spPr>
          <a:xfrm>
            <a:off x="775144" y="1499500"/>
            <a:ext cx="3594100" cy="2882900"/>
          </a:xfrm>
          <a:prstGeom prst="rect">
            <a:avLst/>
          </a:prstGeom>
        </p:spPr>
      </p:pic>
      <p:pic>
        <p:nvPicPr>
          <p:cNvPr id="6" name="Picture 5">
            <a:extLst>
              <a:ext uri="{FF2B5EF4-FFF2-40B4-BE49-F238E27FC236}">
                <a16:creationId xmlns:a16="http://schemas.microsoft.com/office/drawing/2014/main" id="{B75614A1-3A98-7E1E-22A4-796960B7253D}"/>
              </a:ext>
            </a:extLst>
          </p:cNvPr>
          <p:cNvPicPr>
            <a:picLocks noChangeAspect="1"/>
          </p:cNvPicPr>
          <p:nvPr/>
        </p:nvPicPr>
        <p:blipFill>
          <a:blip r:embed="rId3"/>
          <a:stretch>
            <a:fillRect/>
          </a:stretch>
        </p:blipFill>
        <p:spPr>
          <a:xfrm>
            <a:off x="4774758" y="1499500"/>
            <a:ext cx="3594100" cy="2882900"/>
          </a:xfrm>
          <a:prstGeom prst="rect">
            <a:avLst/>
          </a:prstGeom>
        </p:spPr>
      </p:pic>
      <p:sp>
        <p:nvSpPr>
          <p:cNvPr id="4" name="Title 3">
            <a:extLst>
              <a:ext uri="{FF2B5EF4-FFF2-40B4-BE49-F238E27FC236}">
                <a16:creationId xmlns:a16="http://schemas.microsoft.com/office/drawing/2014/main" id="{7A67DEFB-DA51-BC68-3A6B-BDD01B75D090}"/>
              </a:ext>
            </a:extLst>
          </p:cNvPr>
          <p:cNvSpPr>
            <a:spLocks noGrp="1"/>
          </p:cNvSpPr>
          <p:nvPr>
            <p:ph type="title"/>
          </p:nvPr>
        </p:nvSpPr>
        <p:spPr/>
        <p:txBody>
          <a:bodyPr/>
          <a:lstStyle/>
          <a:p>
            <a:pPr algn="l"/>
            <a:r>
              <a:rPr lang="en-US" dirty="0"/>
              <a:t>Adam optimizer outperformed SGD optimizer.</a:t>
            </a:r>
            <a:br>
              <a:rPr lang="en-US" dirty="0"/>
            </a:br>
            <a:endParaRPr lang="en-US" dirty="0"/>
          </a:p>
        </p:txBody>
      </p:sp>
    </p:spTree>
    <p:extLst>
      <p:ext uri="{BB962C8B-B14F-4D97-AF65-F5344CB8AC3E}">
        <p14:creationId xmlns:p14="http://schemas.microsoft.com/office/powerpoint/2010/main" val="30001465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246C2F-6C2F-D807-33EA-DAC9F14973F2}"/>
              </a:ext>
            </a:extLst>
          </p:cNvPr>
          <p:cNvSpPr>
            <a:spLocks noGrp="1"/>
          </p:cNvSpPr>
          <p:nvPr>
            <p:ph type="body" idx="1"/>
          </p:nvPr>
        </p:nvSpPr>
        <p:spPr>
          <a:xfrm>
            <a:off x="686725" y="1416673"/>
            <a:ext cx="7684500" cy="3265800"/>
          </a:xfrm>
        </p:spPr>
        <p:txBody>
          <a:bodyPr/>
          <a:lstStyle/>
          <a:p>
            <a:pPr marL="444500" indent="-285750">
              <a:buFont typeface="Arial" panose="020B0604020202020204" pitchFamily="34" charset="0"/>
              <a:buChar char="•"/>
            </a:pPr>
            <a:r>
              <a:rPr lang="en-US" dirty="0"/>
              <a:t>After incorporating regularizations and dropouts, we observed that our models were experiencing underfitting. </a:t>
            </a:r>
          </a:p>
          <a:p>
            <a:pPr marL="444500" indent="-285750">
              <a:buFont typeface="Arial" panose="020B0604020202020204" pitchFamily="34" charset="0"/>
              <a:buChar char="•"/>
            </a:pPr>
            <a:r>
              <a:rPr lang="en-US" dirty="0"/>
              <a:t>To tackle the underfitting issue, we revisited the features in the dataset. </a:t>
            </a:r>
          </a:p>
          <a:p>
            <a:pPr marL="444500" indent="-285750">
              <a:buFont typeface="Arial" panose="020B0604020202020204" pitchFamily="34" charset="0"/>
              <a:buChar char="•"/>
            </a:pPr>
            <a:r>
              <a:rPr lang="en-US" dirty="0"/>
              <a:t>Upon analysis, we realized that rather than randomizing the data, a more effective approach would be to duplicate each game entry, flipping the teams' positions so that each game appears twice – once with the winning team and once with the losing team. This method ensures better balance in the data and eliminates inconsistencies that may arise from randomization.</a:t>
            </a:r>
          </a:p>
        </p:txBody>
      </p:sp>
      <p:sp>
        <p:nvSpPr>
          <p:cNvPr id="3" name="Title 2">
            <a:extLst>
              <a:ext uri="{FF2B5EF4-FFF2-40B4-BE49-F238E27FC236}">
                <a16:creationId xmlns:a16="http://schemas.microsoft.com/office/drawing/2014/main" id="{41E19430-9EA8-AC28-A32E-8598E76BFAFC}"/>
              </a:ext>
            </a:extLst>
          </p:cNvPr>
          <p:cNvSpPr>
            <a:spLocks noGrp="1"/>
          </p:cNvSpPr>
          <p:nvPr>
            <p:ph type="title"/>
          </p:nvPr>
        </p:nvSpPr>
        <p:spPr/>
        <p:txBody>
          <a:bodyPr/>
          <a:lstStyle/>
          <a:p>
            <a:r>
              <a:rPr lang="en-US" dirty="0"/>
              <a:t>Pathway to Solution</a:t>
            </a:r>
          </a:p>
        </p:txBody>
      </p:sp>
    </p:spTree>
    <p:extLst>
      <p:ext uri="{BB962C8B-B14F-4D97-AF65-F5344CB8AC3E}">
        <p14:creationId xmlns:p14="http://schemas.microsoft.com/office/powerpoint/2010/main" val="1699309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p80"/>
          <p:cNvSpPr txBox="1">
            <a:spLocks noGrp="1"/>
          </p:cNvSpPr>
          <p:nvPr>
            <p:ph type="title"/>
          </p:nvPr>
        </p:nvSpPr>
        <p:spPr>
          <a:xfrm>
            <a:off x="5112425" y="2909543"/>
            <a:ext cx="2876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Model Summary and Model Evaluation</a:t>
            </a:r>
            <a:endParaRPr dirty="0"/>
          </a:p>
        </p:txBody>
      </p:sp>
      <p:sp>
        <p:nvSpPr>
          <p:cNvPr id="1205" name="Google Shape;1205;p80"/>
          <p:cNvSpPr txBox="1">
            <a:spLocks noGrp="1"/>
          </p:cNvSpPr>
          <p:nvPr>
            <p:ph type="title" idx="2"/>
          </p:nvPr>
        </p:nvSpPr>
        <p:spPr>
          <a:xfrm>
            <a:off x="5112425" y="1027125"/>
            <a:ext cx="24450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206" name="Google Shape;1206;p80"/>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 name="Google Shape;1207;p80"/>
          <p:cNvGrpSpPr/>
          <p:nvPr/>
        </p:nvGrpSpPr>
        <p:grpSpPr>
          <a:xfrm>
            <a:off x="629692" y="1105264"/>
            <a:ext cx="144992" cy="269768"/>
            <a:chOff x="629692" y="1105264"/>
            <a:chExt cx="144992" cy="269768"/>
          </a:xfrm>
        </p:grpSpPr>
        <p:sp>
          <p:nvSpPr>
            <p:cNvPr id="1208" name="Google Shape;1208;p80"/>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0"/>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 name="Google Shape;1210;p80">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1211" name="Google Shape;1211;p80">
            <a:hlinkClick r:id="rId4" action="ppaction://hlinksldjump"/>
          </p:cNvPr>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000" b="1">
                <a:solidFill>
                  <a:schemeClr val="lt1"/>
                </a:solidFill>
                <a:latin typeface="Montserrat"/>
                <a:ea typeface="Montserrat"/>
                <a:cs typeface="Montserrat"/>
                <a:sym typeface="Montserrat"/>
              </a:rPr>
              <a:t>4</a:t>
            </a:r>
            <a:endParaRPr sz="1000"/>
          </a:p>
        </p:txBody>
      </p:sp>
      <p:sp>
        <p:nvSpPr>
          <p:cNvPr id="1212" name="Google Shape;1212;p80">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213" name="Google Shape;1213;p80">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grpSp>
        <p:nvGrpSpPr>
          <p:cNvPr id="1215" name="Google Shape;1215;p80"/>
          <p:cNvGrpSpPr/>
          <p:nvPr/>
        </p:nvGrpSpPr>
        <p:grpSpPr>
          <a:xfrm>
            <a:off x="5017125" y="796150"/>
            <a:ext cx="4246000" cy="1230900"/>
            <a:chOff x="5017125" y="796150"/>
            <a:chExt cx="4246000" cy="1230900"/>
          </a:xfrm>
        </p:grpSpPr>
        <p:sp>
          <p:nvSpPr>
            <p:cNvPr id="1216" name="Google Shape;1216;p80"/>
            <p:cNvSpPr/>
            <p:nvPr/>
          </p:nvSpPr>
          <p:spPr>
            <a:xfrm>
              <a:off x="5017125" y="796150"/>
              <a:ext cx="1230900" cy="1230900"/>
            </a:xfrm>
            <a:prstGeom prst="donut">
              <a:avLst>
                <a:gd name="adj" fmla="val 691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80"/>
            <p:cNvSpPr/>
            <p:nvPr/>
          </p:nvSpPr>
          <p:spPr>
            <a:xfrm>
              <a:off x="6192625" y="1403775"/>
              <a:ext cx="3070500" cy="88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215"/>
                                        </p:tgtEl>
                                        <p:attrNameLst>
                                          <p:attrName>style.visibility</p:attrName>
                                        </p:attrNameLst>
                                      </p:cBhvr>
                                      <p:to>
                                        <p:strVal val="visible"/>
                                      </p:to>
                                    </p:set>
                                    <p:anim calcmode="lin" valueType="num">
                                      <p:cBhvr additive="base">
                                        <p:cTn id="7" dur="1500"/>
                                        <p:tgtEl>
                                          <p:spTgt spid="1215"/>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205"/>
                                        </p:tgtEl>
                                        <p:attrNameLst>
                                          <p:attrName>style.visibility</p:attrName>
                                        </p:attrNameLst>
                                      </p:cBhvr>
                                      <p:to>
                                        <p:strVal val="visible"/>
                                      </p:to>
                                    </p:set>
                                    <p:anim calcmode="lin" valueType="num">
                                      <p:cBhvr additive="base">
                                        <p:cTn id="10" dur="1500"/>
                                        <p:tgtEl>
                                          <p:spTgt spid="120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0E5453-2263-1339-907C-29399BBA8A0D}"/>
              </a:ext>
            </a:extLst>
          </p:cNvPr>
          <p:cNvSpPr>
            <a:spLocks noGrp="1"/>
          </p:cNvSpPr>
          <p:nvPr>
            <p:ph type="title"/>
          </p:nvPr>
        </p:nvSpPr>
        <p:spPr/>
        <p:txBody>
          <a:bodyPr/>
          <a:lstStyle/>
          <a:p>
            <a:r>
              <a:rPr lang="en-US" dirty="0"/>
              <a:t>Model Summary and Model Evaluation</a:t>
            </a:r>
          </a:p>
        </p:txBody>
      </p:sp>
      <p:graphicFrame>
        <p:nvGraphicFramePr>
          <p:cNvPr id="4" name="Table 3">
            <a:extLst>
              <a:ext uri="{FF2B5EF4-FFF2-40B4-BE49-F238E27FC236}">
                <a16:creationId xmlns:a16="http://schemas.microsoft.com/office/drawing/2014/main" id="{1479B3B8-A29B-412D-75BD-68DA1B07F41F}"/>
              </a:ext>
            </a:extLst>
          </p:cNvPr>
          <p:cNvGraphicFramePr>
            <a:graphicFrameLocks noGrp="1"/>
          </p:cNvGraphicFramePr>
          <p:nvPr>
            <p:extLst>
              <p:ext uri="{D42A27DB-BD31-4B8C-83A1-F6EECF244321}">
                <p14:modId xmlns:p14="http://schemas.microsoft.com/office/powerpoint/2010/main" val="3708098806"/>
              </p:ext>
            </p:extLst>
          </p:nvPr>
        </p:nvGraphicFramePr>
        <p:xfrm>
          <a:off x="590625" y="1109934"/>
          <a:ext cx="7965544" cy="3722592"/>
        </p:xfrm>
        <a:graphic>
          <a:graphicData uri="http://schemas.openxmlformats.org/drawingml/2006/table">
            <a:tbl>
              <a:tblPr firstRow="1" bandRow="1">
                <a:tableStyleId>{1FECB4D8-DB02-4DC6-A0A2-4F2EBAE1DC90}</a:tableStyleId>
              </a:tblPr>
              <a:tblGrid>
                <a:gridCol w="678338">
                  <a:extLst>
                    <a:ext uri="{9D8B030D-6E8A-4147-A177-3AD203B41FA5}">
                      <a16:colId xmlns:a16="http://schemas.microsoft.com/office/drawing/2014/main" val="854403563"/>
                    </a:ext>
                  </a:extLst>
                </a:gridCol>
                <a:gridCol w="1035698">
                  <a:extLst>
                    <a:ext uri="{9D8B030D-6E8A-4147-A177-3AD203B41FA5}">
                      <a16:colId xmlns:a16="http://schemas.microsoft.com/office/drawing/2014/main" val="3060261660"/>
                    </a:ext>
                  </a:extLst>
                </a:gridCol>
                <a:gridCol w="1222310">
                  <a:extLst>
                    <a:ext uri="{9D8B030D-6E8A-4147-A177-3AD203B41FA5}">
                      <a16:colId xmlns:a16="http://schemas.microsoft.com/office/drawing/2014/main" val="3975051196"/>
                    </a:ext>
                  </a:extLst>
                </a:gridCol>
                <a:gridCol w="972118">
                  <a:extLst>
                    <a:ext uri="{9D8B030D-6E8A-4147-A177-3AD203B41FA5}">
                      <a16:colId xmlns:a16="http://schemas.microsoft.com/office/drawing/2014/main" val="1936918284"/>
                    </a:ext>
                  </a:extLst>
                </a:gridCol>
                <a:gridCol w="977116">
                  <a:extLst>
                    <a:ext uri="{9D8B030D-6E8A-4147-A177-3AD203B41FA5}">
                      <a16:colId xmlns:a16="http://schemas.microsoft.com/office/drawing/2014/main" val="3115330443"/>
                    </a:ext>
                  </a:extLst>
                </a:gridCol>
                <a:gridCol w="977116">
                  <a:extLst>
                    <a:ext uri="{9D8B030D-6E8A-4147-A177-3AD203B41FA5}">
                      <a16:colId xmlns:a16="http://schemas.microsoft.com/office/drawing/2014/main" val="514932740"/>
                    </a:ext>
                  </a:extLst>
                </a:gridCol>
                <a:gridCol w="977116">
                  <a:extLst>
                    <a:ext uri="{9D8B030D-6E8A-4147-A177-3AD203B41FA5}">
                      <a16:colId xmlns:a16="http://schemas.microsoft.com/office/drawing/2014/main" val="2770638880"/>
                    </a:ext>
                  </a:extLst>
                </a:gridCol>
                <a:gridCol w="1125732">
                  <a:extLst>
                    <a:ext uri="{9D8B030D-6E8A-4147-A177-3AD203B41FA5}">
                      <a16:colId xmlns:a16="http://schemas.microsoft.com/office/drawing/2014/main" val="669442576"/>
                    </a:ext>
                  </a:extLst>
                </a:gridCol>
              </a:tblGrid>
              <a:tr h="522192">
                <a:tc>
                  <a:txBody>
                    <a:bodyPr/>
                    <a:lstStyle/>
                    <a:p>
                      <a:pPr algn="ctr"/>
                      <a:r>
                        <a:rPr lang="en-US" dirty="0">
                          <a:solidFill>
                            <a:schemeClr val="tx1"/>
                          </a:solidFill>
                        </a:rPr>
                        <a:t>Sr. No</a:t>
                      </a:r>
                    </a:p>
                  </a:txBody>
                  <a:tcPr/>
                </a:tc>
                <a:tc>
                  <a:txBody>
                    <a:bodyPr/>
                    <a:lstStyle/>
                    <a:p>
                      <a:pPr algn="ctr"/>
                      <a:r>
                        <a:rPr lang="en-US" dirty="0">
                          <a:solidFill>
                            <a:schemeClr val="tx1"/>
                          </a:solidFill>
                        </a:rPr>
                        <a:t>Layer 1</a:t>
                      </a:r>
                    </a:p>
                  </a:txBody>
                  <a:tcPr/>
                </a:tc>
                <a:tc>
                  <a:txBody>
                    <a:bodyPr/>
                    <a:lstStyle/>
                    <a:p>
                      <a:pPr algn="ctr"/>
                      <a:r>
                        <a:rPr lang="en-US" dirty="0">
                          <a:solidFill>
                            <a:schemeClr val="tx1"/>
                          </a:solidFill>
                        </a:rPr>
                        <a:t>Layer 2</a:t>
                      </a:r>
                    </a:p>
                  </a:txBody>
                  <a:tcPr/>
                </a:tc>
                <a:tc>
                  <a:txBody>
                    <a:bodyPr/>
                    <a:lstStyle/>
                    <a:p>
                      <a:pPr algn="ctr"/>
                      <a:r>
                        <a:rPr lang="en-US" dirty="0">
                          <a:solidFill>
                            <a:schemeClr val="tx1"/>
                          </a:solidFill>
                        </a:rPr>
                        <a:t>Layer 3</a:t>
                      </a:r>
                    </a:p>
                  </a:txBody>
                  <a:tcPr/>
                </a:tc>
                <a:tc>
                  <a:txBody>
                    <a:bodyPr/>
                    <a:lstStyle/>
                    <a:p>
                      <a:pPr algn="ctr"/>
                      <a:r>
                        <a:rPr lang="en-US" dirty="0">
                          <a:solidFill>
                            <a:schemeClr val="tx1"/>
                          </a:solidFill>
                        </a:rPr>
                        <a:t>Layer 4</a:t>
                      </a:r>
                    </a:p>
                  </a:txBody>
                  <a:tcPr/>
                </a:tc>
                <a:tc>
                  <a:txBody>
                    <a:bodyPr/>
                    <a:lstStyle/>
                    <a:p>
                      <a:pPr algn="ctr"/>
                      <a:r>
                        <a:rPr lang="en-US" dirty="0">
                          <a:solidFill>
                            <a:schemeClr val="tx1"/>
                          </a:solidFill>
                        </a:rPr>
                        <a:t>Layer 5</a:t>
                      </a:r>
                    </a:p>
                  </a:txBody>
                  <a:tcPr/>
                </a:tc>
                <a:tc>
                  <a:txBody>
                    <a:bodyPr/>
                    <a:lstStyle/>
                    <a:p>
                      <a:pPr algn="ctr"/>
                      <a:r>
                        <a:rPr lang="en-US" dirty="0">
                          <a:solidFill>
                            <a:schemeClr val="tx1"/>
                          </a:solidFill>
                        </a:rPr>
                        <a:t>Layer 6</a:t>
                      </a:r>
                    </a:p>
                  </a:txBody>
                  <a:tcPr/>
                </a:tc>
                <a:tc>
                  <a:txBody>
                    <a:bodyPr/>
                    <a:lstStyle/>
                    <a:p>
                      <a:pPr algn="ctr"/>
                      <a:r>
                        <a:rPr lang="en-US" dirty="0">
                          <a:solidFill>
                            <a:schemeClr val="tx1"/>
                          </a:solidFill>
                        </a:rPr>
                        <a:t>Accuracy</a:t>
                      </a:r>
                    </a:p>
                  </a:txBody>
                  <a:tcPr/>
                </a:tc>
                <a:extLst>
                  <a:ext uri="{0D108BD9-81ED-4DB2-BD59-A6C34878D82A}">
                    <a16:rowId xmlns:a16="http://schemas.microsoft.com/office/drawing/2014/main" val="351946553"/>
                  </a:ext>
                </a:extLst>
              </a:tr>
              <a:tr h="522192">
                <a:tc>
                  <a:txBody>
                    <a:bodyPr/>
                    <a:lstStyle/>
                    <a:p>
                      <a:pPr algn="ctr"/>
                      <a:r>
                        <a:rPr lang="en-US" sz="1200" dirty="0"/>
                        <a:t>1</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Dense(500, </a:t>
                      </a:r>
                      <a:r>
                        <a:rPr lang="en-US" sz="1200" dirty="0" err="1"/>
                        <a:t>ReLU</a:t>
                      </a:r>
                      <a:r>
                        <a:rPr lang="en-US" sz="1200" dirty="0"/>
                        <a:t>, L2 </a:t>
                      </a:r>
                      <a:r>
                        <a:rPr lang="en-US" sz="1200" dirty="0" err="1"/>
                        <a:t>regularizer</a:t>
                      </a:r>
                      <a:r>
                        <a:rPr lang="en-US" sz="1200" dirty="0"/>
                        <a:t>)</a:t>
                      </a:r>
                    </a:p>
                  </a:txBody>
                  <a:tcPr/>
                </a:tc>
                <a:tc>
                  <a:txBody>
                    <a:bodyPr/>
                    <a:lstStyle/>
                    <a:p>
                      <a:r>
                        <a:rPr lang="en-US" sz="1200" dirty="0"/>
                        <a:t>Dense(10, </a:t>
                      </a:r>
                      <a:r>
                        <a:rPr lang="en-US" sz="1200" dirty="0" err="1"/>
                        <a:t>ReLU</a:t>
                      </a:r>
                      <a:r>
                        <a:rPr lang="en-US" sz="1200" dirty="0"/>
                        <a:t>) </a:t>
                      </a:r>
                    </a:p>
                  </a:txBody>
                  <a:tcPr/>
                </a:tc>
                <a:tc>
                  <a:txBody>
                    <a:bodyPr/>
                    <a:lstStyle/>
                    <a:p>
                      <a:r>
                        <a:rPr lang="en-US" sz="1200" dirty="0"/>
                        <a:t>Dense(1, Sigmoid)</a:t>
                      </a:r>
                    </a:p>
                  </a:txBody>
                  <a:tcPr/>
                </a:tc>
                <a:tc>
                  <a:txBody>
                    <a:bodyPr/>
                    <a:lstStyle/>
                    <a:p>
                      <a:endParaRPr lang="en-US" sz="1200" dirty="0"/>
                    </a:p>
                  </a:txBody>
                  <a:tcPr/>
                </a:tc>
                <a:tc>
                  <a:txBody>
                    <a:bodyPr/>
                    <a:lstStyle/>
                    <a:p>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64.9%</a:t>
                      </a:r>
                    </a:p>
                    <a:p>
                      <a:endParaRPr lang="en-US" sz="1200" dirty="0"/>
                    </a:p>
                  </a:txBody>
                  <a:tcPr/>
                </a:tc>
                <a:extLst>
                  <a:ext uri="{0D108BD9-81ED-4DB2-BD59-A6C34878D82A}">
                    <a16:rowId xmlns:a16="http://schemas.microsoft.com/office/drawing/2014/main" val="361591492"/>
                  </a:ext>
                </a:extLst>
              </a:tr>
              <a:tr h="522192">
                <a:tc>
                  <a:txBody>
                    <a:bodyPr/>
                    <a:lstStyle/>
                    <a:p>
                      <a:pPr algn="ctr"/>
                      <a:r>
                        <a:rPr lang="en-US" sz="1200" dirty="0"/>
                        <a:t>2</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Dense(500, </a:t>
                      </a:r>
                      <a:r>
                        <a:rPr lang="en-US" sz="1200" dirty="0" err="1"/>
                        <a:t>ReLU</a:t>
                      </a:r>
                      <a:r>
                        <a:rPr lang="en-US" sz="1200" dirty="0"/>
                        <a:t>, L2 </a:t>
                      </a:r>
                      <a:r>
                        <a:rPr lang="en-US" sz="1200" dirty="0" err="1"/>
                        <a:t>regularizer</a:t>
                      </a:r>
                      <a:r>
                        <a:rPr lang="en-US" sz="1200" dirty="0"/>
                        <a:t>) </a:t>
                      </a:r>
                    </a:p>
                  </a:txBody>
                  <a:tcPr/>
                </a:tc>
                <a:tc>
                  <a:txBody>
                    <a:bodyPr/>
                    <a:lstStyle/>
                    <a:p>
                      <a:r>
                        <a:rPr lang="en-US" sz="1200" dirty="0"/>
                        <a:t>Dense(500, </a:t>
                      </a:r>
                      <a:r>
                        <a:rPr lang="en-US" sz="1200" dirty="0" err="1"/>
                        <a:t>ReLU</a:t>
                      </a:r>
                      <a:r>
                        <a:rPr lang="en-US" sz="1200" dirty="0"/>
                        <a:t>) </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Dense(10, </a:t>
                      </a:r>
                      <a:r>
                        <a:rPr lang="en-US" sz="1200" dirty="0" err="1"/>
                        <a:t>ReLU</a:t>
                      </a:r>
                      <a:r>
                        <a:rPr lang="en-US" sz="1200" dirty="0"/>
                        <a:t>) </a:t>
                      </a:r>
                    </a:p>
                  </a:txBody>
                  <a:tcPr/>
                </a:tc>
                <a:tc>
                  <a:txBody>
                    <a:bodyPr/>
                    <a:lstStyle/>
                    <a:p>
                      <a:r>
                        <a:rPr lang="en-US" sz="1200" dirty="0"/>
                        <a:t>Dense(1, Sigmoid)</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64.4%</a:t>
                      </a:r>
                    </a:p>
                  </a:txBody>
                  <a:tcPr/>
                </a:tc>
                <a:extLst>
                  <a:ext uri="{0D108BD9-81ED-4DB2-BD59-A6C34878D82A}">
                    <a16:rowId xmlns:a16="http://schemas.microsoft.com/office/drawing/2014/main" val="1886677188"/>
                  </a:ext>
                </a:extLst>
              </a:tr>
              <a:tr h="522192">
                <a:tc>
                  <a:txBody>
                    <a:bodyPr/>
                    <a:lstStyle/>
                    <a:p>
                      <a:pPr algn="ctr"/>
                      <a:r>
                        <a:rPr lang="en-US" sz="1200" dirty="0"/>
                        <a:t>3</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Dense(500, </a:t>
                      </a:r>
                      <a:r>
                        <a:rPr lang="en-US" sz="1200" dirty="0" err="1"/>
                        <a:t>ReLU</a:t>
                      </a:r>
                      <a:r>
                        <a:rPr lang="en-US" sz="1200" dirty="0"/>
                        <a:t>, L2 </a:t>
                      </a:r>
                      <a:r>
                        <a:rPr lang="en-US" sz="1200" dirty="0" err="1"/>
                        <a:t>regularizer</a:t>
                      </a:r>
                      <a:r>
                        <a:rPr lang="en-US" sz="1200" dirty="0"/>
                        <a:t>) </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Dense(10, </a:t>
                      </a:r>
                      <a:r>
                        <a:rPr lang="en-US" sz="1200" dirty="0" err="1"/>
                        <a:t>ReLU</a:t>
                      </a:r>
                      <a:r>
                        <a:rPr lang="en-US" sz="1200" dirty="0"/>
                        <a:t>) </a:t>
                      </a:r>
                    </a:p>
                  </a:txBody>
                  <a:tcPr/>
                </a:tc>
                <a:tc>
                  <a:txBody>
                    <a:bodyPr/>
                    <a:lstStyle/>
                    <a:p>
                      <a:r>
                        <a:rPr lang="en-US" sz="1200" dirty="0"/>
                        <a:t>Dense(1, Sigmoid)</a:t>
                      </a:r>
                    </a:p>
                  </a:txBody>
                  <a:tcPr/>
                </a:tc>
                <a:tc>
                  <a:txBody>
                    <a:bodyPr/>
                    <a:lstStyle/>
                    <a:p>
                      <a:endParaRPr lang="en-US" sz="1200"/>
                    </a:p>
                  </a:txBody>
                  <a:tcPr/>
                </a:tc>
                <a:tc>
                  <a:txBody>
                    <a:bodyPr/>
                    <a:lstStyle/>
                    <a:p>
                      <a:r>
                        <a:rPr lang="en-US" sz="1200" dirty="0"/>
                        <a:t>49.6%</a:t>
                      </a:r>
                    </a:p>
                  </a:txBody>
                  <a:tcPr/>
                </a:tc>
                <a:extLst>
                  <a:ext uri="{0D108BD9-81ED-4DB2-BD59-A6C34878D82A}">
                    <a16:rowId xmlns:a16="http://schemas.microsoft.com/office/drawing/2014/main" val="696865950"/>
                  </a:ext>
                </a:extLst>
              </a:tr>
              <a:tr h="522192">
                <a:tc>
                  <a:txBody>
                    <a:bodyPr/>
                    <a:lstStyle/>
                    <a:p>
                      <a:pPr algn="ctr"/>
                      <a:r>
                        <a:rPr lang="en-US" sz="1200" dirty="0"/>
                        <a:t>4</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Dense(1000, </a:t>
                      </a:r>
                      <a:r>
                        <a:rPr lang="en-US" sz="1200" dirty="0" err="1"/>
                        <a:t>ReLU</a:t>
                      </a:r>
                      <a:r>
                        <a:rPr lang="en-US" sz="1200" dirty="0"/>
                        <a:t>, L2 </a:t>
                      </a:r>
                      <a:r>
                        <a:rPr lang="en-US" sz="1200" dirty="0" err="1"/>
                        <a:t>regularizer</a:t>
                      </a:r>
                      <a:r>
                        <a:rPr lang="en-US" sz="1200" dirty="0"/>
                        <a:t>) </a:t>
                      </a:r>
                    </a:p>
                  </a:txBody>
                  <a:tcPr/>
                </a:tc>
                <a:tc>
                  <a:txBody>
                    <a:bodyPr/>
                    <a:lstStyle/>
                    <a:p>
                      <a:r>
                        <a:rPr lang="en-US" sz="1200" dirty="0"/>
                        <a:t>Dense(50, </a:t>
                      </a:r>
                      <a:r>
                        <a:rPr lang="en-US" sz="1200" dirty="0" err="1"/>
                        <a:t>ReLU</a:t>
                      </a:r>
                      <a:r>
                        <a:rPr lang="en-US" sz="1200" dirty="0"/>
                        <a:t>)</a:t>
                      </a:r>
                    </a:p>
                  </a:txBody>
                  <a:tcPr/>
                </a:tc>
                <a:tc>
                  <a:txBody>
                    <a:bodyPr/>
                    <a:lstStyle/>
                    <a:p>
                      <a:r>
                        <a:rPr lang="en-US" sz="1200" dirty="0"/>
                        <a:t>Dense(10, </a:t>
                      </a:r>
                      <a:r>
                        <a:rPr lang="en-US" sz="1200" dirty="0" err="1"/>
                        <a:t>ReLU</a:t>
                      </a:r>
                      <a:r>
                        <a:rPr lang="en-US" sz="1200" dirty="0"/>
                        <a:t>)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Dense(1, Sigmoid)</a:t>
                      </a:r>
                    </a:p>
                    <a:p>
                      <a:endParaRPr lang="en-US" sz="1200" dirty="0"/>
                    </a:p>
                  </a:txBody>
                  <a:tcPr/>
                </a:tc>
                <a:tc>
                  <a:txBody>
                    <a:bodyPr/>
                    <a:lstStyle/>
                    <a:p>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65.7%</a:t>
                      </a:r>
                    </a:p>
                  </a:txBody>
                  <a:tcPr/>
                </a:tc>
                <a:extLst>
                  <a:ext uri="{0D108BD9-81ED-4DB2-BD59-A6C34878D82A}">
                    <a16:rowId xmlns:a16="http://schemas.microsoft.com/office/drawing/2014/main" val="3851517754"/>
                  </a:ext>
                </a:extLst>
              </a:tr>
              <a:tr h="522192">
                <a:tc>
                  <a:txBody>
                    <a:bodyPr/>
                    <a:lstStyle/>
                    <a:p>
                      <a:pPr algn="ctr"/>
                      <a:r>
                        <a:rPr lang="en-US" sz="1200" dirty="0"/>
                        <a:t>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Dense(172, </a:t>
                      </a:r>
                      <a:r>
                        <a:rPr lang="en-US" sz="1200" dirty="0" err="1"/>
                        <a:t>ReLU</a:t>
                      </a:r>
                      <a:r>
                        <a:rPr lang="en-US" sz="1200" dirty="0"/>
                        <a:t>)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Dense(1000, </a:t>
                      </a:r>
                      <a:r>
                        <a:rPr lang="en-US" sz="1200" dirty="0" err="1"/>
                        <a:t>ReLU</a:t>
                      </a:r>
                      <a:r>
                        <a:rPr lang="en-US" sz="1200" dirty="0"/>
                        <a:t>, L2 </a:t>
                      </a:r>
                      <a:r>
                        <a:rPr lang="en-US" sz="1200" dirty="0" err="1"/>
                        <a:t>regularizer</a:t>
                      </a:r>
                      <a:r>
                        <a:rPr lang="en-US" sz="1200" dirty="0"/>
                        <a:t>)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Dense(10, </a:t>
                      </a:r>
                      <a:r>
                        <a:rPr lang="en-US" sz="1200" dirty="0" err="1"/>
                        <a:t>ReLU</a:t>
                      </a:r>
                      <a:r>
                        <a:rPr lang="en-US" sz="1200" dirty="0"/>
                        <a:t>)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Dense(1, Sigmoid)</a:t>
                      </a:r>
                    </a:p>
                  </a:txBody>
                  <a:tcPr/>
                </a:tc>
                <a:tc>
                  <a:txBody>
                    <a:bodyPr/>
                    <a:lstStyle/>
                    <a:p>
                      <a:endParaRPr lang="en-US" sz="1200"/>
                    </a:p>
                  </a:txBody>
                  <a:tcPr/>
                </a:tc>
                <a:tc>
                  <a:txBody>
                    <a:bodyPr/>
                    <a:lstStyle/>
                    <a:p>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49.6%</a:t>
                      </a:r>
                    </a:p>
                  </a:txBody>
                  <a:tcPr/>
                </a:tc>
                <a:extLst>
                  <a:ext uri="{0D108BD9-81ED-4DB2-BD59-A6C34878D82A}">
                    <a16:rowId xmlns:a16="http://schemas.microsoft.com/office/drawing/2014/main" val="3784726603"/>
                  </a:ext>
                </a:extLst>
              </a:tr>
            </a:tbl>
          </a:graphicData>
        </a:graphic>
      </p:graphicFrame>
    </p:spTree>
    <p:extLst>
      <p:ext uri="{BB962C8B-B14F-4D97-AF65-F5344CB8AC3E}">
        <p14:creationId xmlns:p14="http://schemas.microsoft.com/office/powerpoint/2010/main" val="3245914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0E5453-2263-1339-907C-29399BBA8A0D}"/>
              </a:ext>
            </a:extLst>
          </p:cNvPr>
          <p:cNvSpPr>
            <a:spLocks noGrp="1"/>
          </p:cNvSpPr>
          <p:nvPr>
            <p:ph type="title"/>
          </p:nvPr>
        </p:nvSpPr>
        <p:spPr/>
        <p:txBody>
          <a:bodyPr/>
          <a:lstStyle/>
          <a:p>
            <a:r>
              <a:rPr lang="en-US" dirty="0"/>
              <a:t>Model Summary and Model Evaluation</a:t>
            </a:r>
          </a:p>
        </p:txBody>
      </p:sp>
      <p:graphicFrame>
        <p:nvGraphicFramePr>
          <p:cNvPr id="4" name="Table 3">
            <a:extLst>
              <a:ext uri="{FF2B5EF4-FFF2-40B4-BE49-F238E27FC236}">
                <a16:creationId xmlns:a16="http://schemas.microsoft.com/office/drawing/2014/main" id="{1479B3B8-A29B-412D-75BD-68DA1B07F41F}"/>
              </a:ext>
            </a:extLst>
          </p:cNvPr>
          <p:cNvGraphicFramePr>
            <a:graphicFrameLocks noGrp="1"/>
          </p:cNvGraphicFramePr>
          <p:nvPr>
            <p:extLst>
              <p:ext uri="{D42A27DB-BD31-4B8C-83A1-F6EECF244321}">
                <p14:modId xmlns:p14="http://schemas.microsoft.com/office/powerpoint/2010/main" val="1719964634"/>
              </p:ext>
            </p:extLst>
          </p:nvPr>
        </p:nvGraphicFramePr>
        <p:xfrm>
          <a:off x="590625" y="1109934"/>
          <a:ext cx="7965544" cy="3604704"/>
        </p:xfrm>
        <a:graphic>
          <a:graphicData uri="http://schemas.openxmlformats.org/drawingml/2006/table">
            <a:tbl>
              <a:tblPr firstRow="1" bandRow="1">
                <a:tableStyleId>{1FECB4D8-DB02-4DC6-A0A2-4F2EBAE1DC90}</a:tableStyleId>
              </a:tblPr>
              <a:tblGrid>
                <a:gridCol w="678338">
                  <a:extLst>
                    <a:ext uri="{9D8B030D-6E8A-4147-A177-3AD203B41FA5}">
                      <a16:colId xmlns:a16="http://schemas.microsoft.com/office/drawing/2014/main" val="854403563"/>
                    </a:ext>
                  </a:extLst>
                </a:gridCol>
                <a:gridCol w="1035698">
                  <a:extLst>
                    <a:ext uri="{9D8B030D-6E8A-4147-A177-3AD203B41FA5}">
                      <a16:colId xmlns:a16="http://schemas.microsoft.com/office/drawing/2014/main" val="3060261660"/>
                    </a:ext>
                  </a:extLst>
                </a:gridCol>
                <a:gridCol w="1222310">
                  <a:extLst>
                    <a:ext uri="{9D8B030D-6E8A-4147-A177-3AD203B41FA5}">
                      <a16:colId xmlns:a16="http://schemas.microsoft.com/office/drawing/2014/main" val="3975051196"/>
                    </a:ext>
                  </a:extLst>
                </a:gridCol>
                <a:gridCol w="972118">
                  <a:extLst>
                    <a:ext uri="{9D8B030D-6E8A-4147-A177-3AD203B41FA5}">
                      <a16:colId xmlns:a16="http://schemas.microsoft.com/office/drawing/2014/main" val="1936918284"/>
                    </a:ext>
                  </a:extLst>
                </a:gridCol>
                <a:gridCol w="977116">
                  <a:extLst>
                    <a:ext uri="{9D8B030D-6E8A-4147-A177-3AD203B41FA5}">
                      <a16:colId xmlns:a16="http://schemas.microsoft.com/office/drawing/2014/main" val="3115330443"/>
                    </a:ext>
                  </a:extLst>
                </a:gridCol>
                <a:gridCol w="977116">
                  <a:extLst>
                    <a:ext uri="{9D8B030D-6E8A-4147-A177-3AD203B41FA5}">
                      <a16:colId xmlns:a16="http://schemas.microsoft.com/office/drawing/2014/main" val="514932740"/>
                    </a:ext>
                  </a:extLst>
                </a:gridCol>
                <a:gridCol w="977116">
                  <a:extLst>
                    <a:ext uri="{9D8B030D-6E8A-4147-A177-3AD203B41FA5}">
                      <a16:colId xmlns:a16="http://schemas.microsoft.com/office/drawing/2014/main" val="2770638880"/>
                    </a:ext>
                  </a:extLst>
                </a:gridCol>
                <a:gridCol w="1125732">
                  <a:extLst>
                    <a:ext uri="{9D8B030D-6E8A-4147-A177-3AD203B41FA5}">
                      <a16:colId xmlns:a16="http://schemas.microsoft.com/office/drawing/2014/main" val="669442576"/>
                    </a:ext>
                  </a:extLst>
                </a:gridCol>
              </a:tblGrid>
              <a:tr h="522192">
                <a:tc>
                  <a:txBody>
                    <a:bodyPr/>
                    <a:lstStyle/>
                    <a:p>
                      <a:pPr algn="ctr"/>
                      <a:r>
                        <a:rPr lang="en-US" dirty="0">
                          <a:solidFill>
                            <a:schemeClr val="tx1"/>
                          </a:solidFill>
                        </a:rPr>
                        <a:t>Sr. No</a:t>
                      </a:r>
                    </a:p>
                  </a:txBody>
                  <a:tcPr/>
                </a:tc>
                <a:tc>
                  <a:txBody>
                    <a:bodyPr/>
                    <a:lstStyle/>
                    <a:p>
                      <a:pPr algn="ctr"/>
                      <a:r>
                        <a:rPr lang="en-US" dirty="0">
                          <a:solidFill>
                            <a:schemeClr val="tx1"/>
                          </a:solidFill>
                        </a:rPr>
                        <a:t>Layer 1</a:t>
                      </a:r>
                    </a:p>
                  </a:txBody>
                  <a:tcPr/>
                </a:tc>
                <a:tc>
                  <a:txBody>
                    <a:bodyPr/>
                    <a:lstStyle/>
                    <a:p>
                      <a:pPr algn="ctr"/>
                      <a:r>
                        <a:rPr lang="en-US" dirty="0">
                          <a:solidFill>
                            <a:schemeClr val="tx1"/>
                          </a:solidFill>
                        </a:rPr>
                        <a:t>Layer 2</a:t>
                      </a:r>
                    </a:p>
                  </a:txBody>
                  <a:tcPr/>
                </a:tc>
                <a:tc>
                  <a:txBody>
                    <a:bodyPr/>
                    <a:lstStyle/>
                    <a:p>
                      <a:pPr algn="ctr"/>
                      <a:r>
                        <a:rPr lang="en-US" dirty="0">
                          <a:solidFill>
                            <a:schemeClr val="tx1"/>
                          </a:solidFill>
                        </a:rPr>
                        <a:t>Layer 3</a:t>
                      </a:r>
                    </a:p>
                  </a:txBody>
                  <a:tcPr/>
                </a:tc>
                <a:tc>
                  <a:txBody>
                    <a:bodyPr/>
                    <a:lstStyle/>
                    <a:p>
                      <a:pPr algn="ctr"/>
                      <a:r>
                        <a:rPr lang="en-US" dirty="0">
                          <a:solidFill>
                            <a:schemeClr val="tx1"/>
                          </a:solidFill>
                        </a:rPr>
                        <a:t>Layer 4</a:t>
                      </a:r>
                    </a:p>
                  </a:txBody>
                  <a:tcPr/>
                </a:tc>
                <a:tc>
                  <a:txBody>
                    <a:bodyPr/>
                    <a:lstStyle/>
                    <a:p>
                      <a:pPr algn="ctr"/>
                      <a:r>
                        <a:rPr lang="en-US" dirty="0">
                          <a:solidFill>
                            <a:schemeClr val="tx1"/>
                          </a:solidFill>
                        </a:rPr>
                        <a:t>Layer 5</a:t>
                      </a:r>
                    </a:p>
                  </a:txBody>
                  <a:tcPr/>
                </a:tc>
                <a:tc>
                  <a:txBody>
                    <a:bodyPr/>
                    <a:lstStyle/>
                    <a:p>
                      <a:pPr algn="ctr"/>
                      <a:r>
                        <a:rPr lang="en-US" dirty="0">
                          <a:solidFill>
                            <a:schemeClr val="tx1"/>
                          </a:solidFill>
                        </a:rPr>
                        <a:t>Layer 6</a:t>
                      </a:r>
                    </a:p>
                  </a:txBody>
                  <a:tcPr/>
                </a:tc>
                <a:tc>
                  <a:txBody>
                    <a:bodyPr/>
                    <a:lstStyle/>
                    <a:p>
                      <a:pPr algn="ctr"/>
                      <a:r>
                        <a:rPr lang="en-US" dirty="0">
                          <a:solidFill>
                            <a:schemeClr val="tx1"/>
                          </a:solidFill>
                        </a:rPr>
                        <a:t>Accuracy</a:t>
                      </a:r>
                    </a:p>
                  </a:txBody>
                  <a:tcPr/>
                </a:tc>
                <a:extLst>
                  <a:ext uri="{0D108BD9-81ED-4DB2-BD59-A6C34878D82A}">
                    <a16:rowId xmlns:a16="http://schemas.microsoft.com/office/drawing/2014/main" val="351946553"/>
                  </a:ext>
                </a:extLst>
              </a:tr>
              <a:tr h="522192">
                <a:tc>
                  <a:txBody>
                    <a:bodyPr/>
                    <a:lstStyle/>
                    <a:p>
                      <a:pPr algn="ctr"/>
                      <a:r>
                        <a:rPr lang="en-US" sz="1200" dirty="0"/>
                        <a:t>6</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Dense(250, </a:t>
                      </a:r>
                      <a:r>
                        <a:rPr lang="en-US" sz="1200" dirty="0" err="1"/>
                        <a:t>ReLU</a:t>
                      </a:r>
                      <a:r>
                        <a:rPr lang="en-US" sz="1200" dirty="0"/>
                        <a:t>, L2 </a:t>
                      </a:r>
                      <a:r>
                        <a:rPr lang="en-US" sz="1200" dirty="0" err="1"/>
                        <a:t>regularizer</a:t>
                      </a:r>
                      <a:r>
                        <a:rPr lang="en-US" sz="1200" dirty="0"/>
                        <a:t>)</a:t>
                      </a:r>
                    </a:p>
                  </a:txBody>
                  <a:tcPr/>
                </a:tc>
                <a:tc>
                  <a:txBody>
                    <a:bodyPr/>
                    <a:lstStyle/>
                    <a:p>
                      <a:r>
                        <a:rPr lang="en-US" sz="1200" dirty="0"/>
                        <a:t>Dense(10, </a:t>
                      </a:r>
                      <a:r>
                        <a:rPr lang="en-US" sz="1200" dirty="0" err="1"/>
                        <a:t>ReLU</a:t>
                      </a:r>
                      <a:r>
                        <a:rPr lang="en-US" sz="1200" dirty="0"/>
                        <a:t>) </a:t>
                      </a:r>
                    </a:p>
                  </a:txBody>
                  <a:tcPr/>
                </a:tc>
                <a:tc>
                  <a:txBody>
                    <a:bodyPr/>
                    <a:lstStyle/>
                    <a:p>
                      <a:r>
                        <a:rPr lang="en-US" sz="1200" dirty="0"/>
                        <a:t>Dense(1, Sigmoid)</a:t>
                      </a:r>
                    </a:p>
                  </a:txBody>
                  <a:tcPr/>
                </a:tc>
                <a:tc>
                  <a:txBody>
                    <a:bodyPr/>
                    <a:lstStyle/>
                    <a:p>
                      <a:endParaRPr lang="en-US" sz="1200" dirty="0"/>
                    </a:p>
                  </a:txBody>
                  <a:tcPr/>
                </a:tc>
                <a:tc>
                  <a:txBody>
                    <a:bodyPr/>
                    <a:lstStyle/>
                    <a:p>
                      <a:endParaRPr lang="en-US" sz="1200"/>
                    </a:p>
                  </a:txBody>
                  <a:tcPr/>
                </a:tc>
                <a:tc>
                  <a:txBody>
                    <a:bodyPr/>
                    <a:lstStyle/>
                    <a:p>
                      <a:r>
                        <a:rPr lang="en-US" sz="1200" dirty="0"/>
                        <a:t>49.6%</a:t>
                      </a:r>
                    </a:p>
                    <a:p>
                      <a:endParaRPr lang="en-US" sz="1200" dirty="0"/>
                    </a:p>
                  </a:txBody>
                  <a:tcPr/>
                </a:tc>
                <a:extLst>
                  <a:ext uri="{0D108BD9-81ED-4DB2-BD59-A6C34878D82A}">
                    <a16:rowId xmlns:a16="http://schemas.microsoft.com/office/drawing/2014/main" val="361591492"/>
                  </a:ext>
                </a:extLst>
              </a:tr>
              <a:tr h="522192">
                <a:tc>
                  <a:txBody>
                    <a:bodyPr/>
                    <a:lstStyle/>
                    <a:p>
                      <a:pPr algn="ctr"/>
                      <a:r>
                        <a:rPr lang="en-US" sz="1200" dirty="0"/>
                        <a:t>7</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Dense(500, </a:t>
                      </a:r>
                      <a:r>
                        <a:rPr lang="en-US" sz="1200" dirty="0" err="1"/>
                        <a:t>ReLU</a:t>
                      </a:r>
                      <a:r>
                        <a:rPr lang="en-US" sz="1200" dirty="0"/>
                        <a:t>, L2 </a:t>
                      </a:r>
                      <a:r>
                        <a:rPr lang="en-US" sz="1200" dirty="0" err="1"/>
                        <a:t>regularizer</a:t>
                      </a:r>
                      <a:r>
                        <a:rPr lang="en-US" sz="1200" dirty="0"/>
                        <a:t>) </a:t>
                      </a:r>
                    </a:p>
                  </a:txBody>
                  <a:tcPr/>
                </a:tc>
                <a:tc>
                  <a:txBody>
                    <a:bodyPr/>
                    <a:lstStyle/>
                    <a:p>
                      <a:r>
                        <a:rPr lang="en-US" sz="1200" dirty="0"/>
                        <a:t>Dense(200, </a:t>
                      </a:r>
                      <a:r>
                        <a:rPr lang="en-US" sz="1200" dirty="0" err="1"/>
                        <a:t>ReLU</a:t>
                      </a:r>
                      <a:r>
                        <a:rPr lang="en-US" sz="1200" dirty="0"/>
                        <a:t>) </a:t>
                      </a:r>
                    </a:p>
                  </a:txBody>
                  <a:tcPr/>
                </a:tc>
                <a:tc>
                  <a:txBody>
                    <a:bodyPr/>
                    <a:lstStyle/>
                    <a:p>
                      <a:r>
                        <a:rPr lang="en-US" sz="1200" dirty="0"/>
                        <a:t>Dense(10, </a:t>
                      </a:r>
                      <a:r>
                        <a:rPr lang="en-US" sz="1200" dirty="0" err="1"/>
                        <a:t>ReLU</a:t>
                      </a:r>
                      <a:r>
                        <a:rPr lang="en-US" sz="1200" dirty="0"/>
                        <a:t>) </a:t>
                      </a:r>
                    </a:p>
                  </a:txBody>
                  <a:tcPr/>
                </a:tc>
                <a:tc>
                  <a:txBody>
                    <a:bodyPr/>
                    <a:lstStyle/>
                    <a:p>
                      <a:r>
                        <a:rPr lang="en-US" sz="1200" dirty="0"/>
                        <a:t>Dense(1, Sigmoid)</a:t>
                      </a:r>
                    </a:p>
                  </a:txBody>
                  <a:tcPr/>
                </a:tc>
                <a:tc>
                  <a:txBody>
                    <a:bodyPr/>
                    <a:lstStyle/>
                    <a:p>
                      <a:endParaRPr lang="en-US" sz="1200" dirty="0"/>
                    </a:p>
                  </a:txBody>
                  <a:tcPr/>
                </a:tc>
                <a:tc>
                  <a:txBody>
                    <a:bodyPr/>
                    <a:lstStyle/>
                    <a:p>
                      <a:r>
                        <a:rPr lang="en-US" sz="1200" dirty="0"/>
                        <a:t>49.6%</a:t>
                      </a:r>
                    </a:p>
                  </a:txBody>
                  <a:tcPr/>
                </a:tc>
                <a:extLst>
                  <a:ext uri="{0D108BD9-81ED-4DB2-BD59-A6C34878D82A}">
                    <a16:rowId xmlns:a16="http://schemas.microsoft.com/office/drawing/2014/main" val="1886677188"/>
                  </a:ext>
                </a:extLst>
              </a:tr>
              <a:tr h="522192">
                <a:tc>
                  <a:txBody>
                    <a:bodyPr/>
                    <a:lstStyle/>
                    <a:p>
                      <a:pPr algn="ctr"/>
                      <a:r>
                        <a:rPr lang="en-US" sz="1200" dirty="0"/>
                        <a:t>8</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Dense(500, </a:t>
                      </a:r>
                      <a:r>
                        <a:rPr lang="en-US" sz="1200" dirty="0" err="1"/>
                        <a:t>ReLU</a:t>
                      </a:r>
                      <a:r>
                        <a:rPr lang="en-US" sz="1200" dirty="0"/>
                        <a:t>, L2 </a:t>
                      </a:r>
                      <a:r>
                        <a:rPr lang="en-US" sz="1200" dirty="0" err="1"/>
                        <a:t>regularizer</a:t>
                      </a:r>
                      <a:r>
                        <a:rPr lang="en-US" sz="1200" dirty="0"/>
                        <a:t>) </a:t>
                      </a:r>
                    </a:p>
                  </a:txBody>
                  <a:tcPr/>
                </a:tc>
                <a:tc>
                  <a:txBody>
                    <a:bodyPr/>
                    <a:lstStyle/>
                    <a:p>
                      <a:r>
                        <a:rPr lang="en-US" sz="1200" dirty="0"/>
                        <a:t>Dense(75, </a:t>
                      </a:r>
                      <a:r>
                        <a:rPr lang="en-US" sz="1200" dirty="0" err="1"/>
                        <a:t>ReLU</a:t>
                      </a:r>
                      <a:r>
                        <a:rPr lang="en-US" sz="1200" dirty="0"/>
                        <a:t>) </a:t>
                      </a:r>
                    </a:p>
                  </a:txBody>
                  <a:tcPr/>
                </a:tc>
                <a:tc>
                  <a:txBody>
                    <a:bodyPr/>
                    <a:lstStyle/>
                    <a:p>
                      <a:r>
                        <a:rPr lang="en-US" sz="1200" dirty="0"/>
                        <a:t>Dense(1, Sigmoid)</a:t>
                      </a:r>
                    </a:p>
                  </a:txBody>
                  <a:tcPr/>
                </a:tc>
                <a:tc>
                  <a:txBody>
                    <a:bodyPr/>
                    <a:lstStyle/>
                    <a:p>
                      <a:endParaRPr lang="en-US" sz="1200" dirty="0"/>
                    </a:p>
                  </a:txBody>
                  <a:tcPr/>
                </a:tc>
                <a:tc>
                  <a:txBody>
                    <a:bodyPr/>
                    <a:lstStyle/>
                    <a:p>
                      <a:endParaRPr lang="en-US" sz="1200"/>
                    </a:p>
                  </a:txBody>
                  <a:tcPr/>
                </a:tc>
                <a:tc>
                  <a:txBody>
                    <a:bodyPr/>
                    <a:lstStyle/>
                    <a:p>
                      <a:r>
                        <a:rPr lang="en-US" sz="1200" dirty="0"/>
                        <a:t>65.5%</a:t>
                      </a:r>
                    </a:p>
                  </a:txBody>
                  <a:tcPr/>
                </a:tc>
                <a:extLst>
                  <a:ext uri="{0D108BD9-81ED-4DB2-BD59-A6C34878D82A}">
                    <a16:rowId xmlns:a16="http://schemas.microsoft.com/office/drawing/2014/main" val="696865950"/>
                  </a:ext>
                </a:extLst>
              </a:tr>
              <a:tr h="522192">
                <a:tc>
                  <a:txBody>
                    <a:bodyPr/>
                    <a:lstStyle/>
                    <a:p>
                      <a:pPr algn="ctr"/>
                      <a:r>
                        <a:rPr lang="en-US" sz="1200" dirty="0"/>
                        <a:t>9</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Dense(500, </a:t>
                      </a:r>
                      <a:r>
                        <a:rPr lang="en-US" sz="1200" dirty="0" err="1"/>
                        <a:t>ReLU</a:t>
                      </a:r>
                      <a:r>
                        <a:rPr lang="en-US" sz="1200" dirty="0"/>
                        <a:t>) </a:t>
                      </a:r>
                    </a:p>
                  </a:txBody>
                  <a:tcPr/>
                </a:tc>
                <a:tc>
                  <a:txBody>
                    <a:bodyPr/>
                    <a:lstStyle/>
                    <a:p>
                      <a:r>
                        <a:rPr lang="en-US" sz="1200" dirty="0"/>
                        <a:t>Dense(10, </a:t>
                      </a:r>
                      <a:r>
                        <a:rPr lang="en-US" sz="1200" dirty="0" err="1"/>
                        <a:t>ReLU</a:t>
                      </a:r>
                      <a:r>
                        <a:rPr lang="en-US" sz="1200" dirty="0"/>
                        <a: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Dense(1, Sigmoid)</a:t>
                      </a:r>
                    </a:p>
                  </a:txBody>
                  <a:tcPr/>
                </a:tc>
                <a:tc>
                  <a:txBody>
                    <a:bodyPr/>
                    <a:lstStyle/>
                    <a:p>
                      <a:endParaRPr lang="en-US" sz="1200" dirty="0"/>
                    </a:p>
                  </a:txBody>
                  <a:tcPr/>
                </a:tc>
                <a:tc>
                  <a:txBody>
                    <a:bodyPr/>
                    <a:lstStyle/>
                    <a:p>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49.6%</a:t>
                      </a:r>
                    </a:p>
                  </a:txBody>
                  <a:tcPr/>
                </a:tc>
                <a:extLst>
                  <a:ext uri="{0D108BD9-81ED-4DB2-BD59-A6C34878D82A}">
                    <a16:rowId xmlns:a16="http://schemas.microsoft.com/office/drawing/2014/main" val="3851517754"/>
                  </a:ext>
                </a:extLst>
              </a:tr>
              <a:tr h="522192">
                <a:tc>
                  <a:txBody>
                    <a:bodyPr/>
                    <a:lstStyle/>
                    <a:p>
                      <a:pPr algn="ctr"/>
                      <a:r>
                        <a:rPr lang="en-US" sz="1200" dirty="0"/>
                        <a:t>10</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Dense(172, </a:t>
                      </a:r>
                      <a:r>
                        <a:rPr lang="en-US" sz="1200" dirty="0" err="1"/>
                        <a:t>ReLU</a:t>
                      </a:r>
                      <a:r>
                        <a:rPr lang="en-US" sz="1200" dirty="0"/>
                        <a:t>)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Dense(750, </a:t>
                      </a:r>
                      <a:r>
                        <a:rPr lang="en-US" sz="1200" dirty="0" err="1"/>
                        <a:t>ReLU</a:t>
                      </a:r>
                      <a:r>
                        <a:rPr lang="en-US" sz="1200" dirty="0"/>
                        <a:t>, L2 </a:t>
                      </a:r>
                      <a:r>
                        <a:rPr lang="en-US" sz="1200" dirty="0" err="1"/>
                        <a:t>regularizer</a:t>
                      </a:r>
                      <a:r>
                        <a:rPr lang="en-US" sz="1200" dirty="0"/>
                        <a:t>)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Dense(10, </a:t>
                      </a:r>
                      <a:r>
                        <a:rPr lang="en-US" sz="1200" dirty="0" err="1"/>
                        <a:t>ReLU</a:t>
                      </a:r>
                      <a:r>
                        <a:rPr lang="en-US" sz="1200" dirty="0"/>
                        <a:t>)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Dense(1, Sigmoid)</a:t>
                      </a:r>
                    </a:p>
                  </a:txBody>
                  <a:tcPr/>
                </a:tc>
                <a:tc>
                  <a:txBody>
                    <a:bodyPr/>
                    <a:lstStyle/>
                    <a:p>
                      <a:endParaRPr lang="en-US" sz="1200"/>
                    </a:p>
                  </a:txBody>
                  <a:tcPr/>
                </a:tc>
                <a:tc>
                  <a:txBody>
                    <a:bodyPr/>
                    <a:lstStyle/>
                    <a:p>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49.6%</a:t>
                      </a:r>
                    </a:p>
                  </a:txBody>
                  <a:tcPr/>
                </a:tc>
                <a:extLst>
                  <a:ext uri="{0D108BD9-81ED-4DB2-BD59-A6C34878D82A}">
                    <a16:rowId xmlns:a16="http://schemas.microsoft.com/office/drawing/2014/main" val="3784726603"/>
                  </a:ext>
                </a:extLst>
              </a:tr>
            </a:tbl>
          </a:graphicData>
        </a:graphic>
      </p:graphicFrame>
    </p:spTree>
    <p:extLst>
      <p:ext uri="{BB962C8B-B14F-4D97-AF65-F5344CB8AC3E}">
        <p14:creationId xmlns:p14="http://schemas.microsoft.com/office/powerpoint/2010/main" val="36661525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0E5453-2263-1339-907C-29399BBA8A0D}"/>
              </a:ext>
            </a:extLst>
          </p:cNvPr>
          <p:cNvSpPr>
            <a:spLocks noGrp="1"/>
          </p:cNvSpPr>
          <p:nvPr>
            <p:ph type="title"/>
          </p:nvPr>
        </p:nvSpPr>
        <p:spPr/>
        <p:txBody>
          <a:bodyPr/>
          <a:lstStyle/>
          <a:p>
            <a:r>
              <a:rPr lang="en-US" dirty="0"/>
              <a:t>Model Summary and Model Evaluation</a:t>
            </a:r>
          </a:p>
        </p:txBody>
      </p:sp>
      <p:graphicFrame>
        <p:nvGraphicFramePr>
          <p:cNvPr id="4" name="Table 3">
            <a:extLst>
              <a:ext uri="{FF2B5EF4-FFF2-40B4-BE49-F238E27FC236}">
                <a16:creationId xmlns:a16="http://schemas.microsoft.com/office/drawing/2014/main" id="{1479B3B8-A29B-412D-75BD-68DA1B07F41F}"/>
              </a:ext>
            </a:extLst>
          </p:cNvPr>
          <p:cNvGraphicFramePr>
            <a:graphicFrameLocks noGrp="1"/>
          </p:cNvGraphicFramePr>
          <p:nvPr>
            <p:extLst>
              <p:ext uri="{D42A27DB-BD31-4B8C-83A1-F6EECF244321}">
                <p14:modId xmlns:p14="http://schemas.microsoft.com/office/powerpoint/2010/main" val="2174917118"/>
              </p:ext>
            </p:extLst>
          </p:nvPr>
        </p:nvGraphicFramePr>
        <p:xfrm>
          <a:off x="589228" y="1324538"/>
          <a:ext cx="7965544" cy="3082512"/>
        </p:xfrm>
        <a:graphic>
          <a:graphicData uri="http://schemas.openxmlformats.org/drawingml/2006/table">
            <a:tbl>
              <a:tblPr firstRow="1" bandRow="1">
                <a:tableStyleId>{1FECB4D8-DB02-4DC6-A0A2-4F2EBAE1DC90}</a:tableStyleId>
              </a:tblPr>
              <a:tblGrid>
                <a:gridCol w="678338">
                  <a:extLst>
                    <a:ext uri="{9D8B030D-6E8A-4147-A177-3AD203B41FA5}">
                      <a16:colId xmlns:a16="http://schemas.microsoft.com/office/drawing/2014/main" val="854403563"/>
                    </a:ext>
                  </a:extLst>
                </a:gridCol>
                <a:gridCol w="1035698">
                  <a:extLst>
                    <a:ext uri="{9D8B030D-6E8A-4147-A177-3AD203B41FA5}">
                      <a16:colId xmlns:a16="http://schemas.microsoft.com/office/drawing/2014/main" val="3060261660"/>
                    </a:ext>
                  </a:extLst>
                </a:gridCol>
                <a:gridCol w="1222310">
                  <a:extLst>
                    <a:ext uri="{9D8B030D-6E8A-4147-A177-3AD203B41FA5}">
                      <a16:colId xmlns:a16="http://schemas.microsoft.com/office/drawing/2014/main" val="3975051196"/>
                    </a:ext>
                  </a:extLst>
                </a:gridCol>
                <a:gridCol w="972118">
                  <a:extLst>
                    <a:ext uri="{9D8B030D-6E8A-4147-A177-3AD203B41FA5}">
                      <a16:colId xmlns:a16="http://schemas.microsoft.com/office/drawing/2014/main" val="1936918284"/>
                    </a:ext>
                  </a:extLst>
                </a:gridCol>
                <a:gridCol w="977116">
                  <a:extLst>
                    <a:ext uri="{9D8B030D-6E8A-4147-A177-3AD203B41FA5}">
                      <a16:colId xmlns:a16="http://schemas.microsoft.com/office/drawing/2014/main" val="3115330443"/>
                    </a:ext>
                  </a:extLst>
                </a:gridCol>
                <a:gridCol w="977116">
                  <a:extLst>
                    <a:ext uri="{9D8B030D-6E8A-4147-A177-3AD203B41FA5}">
                      <a16:colId xmlns:a16="http://schemas.microsoft.com/office/drawing/2014/main" val="514932740"/>
                    </a:ext>
                  </a:extLst>
                </a:gridCol>
                <a:gridCol w="977116">
                  <a:extLst>
                    <a:ext uri="{9D8B030D-6E8A-4147-A177-3AD203B41FA5}">
                      <a16:colId xmlns:a16="http://schemas.microsoft.com/office/drawing/2014/main" val="2770638880"/>
                    </a:ext>
                  </a:extLst>
                </a:gridCol>
                <a:gridCol w="1125732">
                  <a:extLst>
                    <a:ext uri="{9D8B030D-6E8A-4147-A177-3AD203B41FA5}">
                      <a16:colId xmlns:a16="http://schemas.microsoft.com/office/drawing/2014/main" val="669442576"/>
                    </a:ext>
                  </a:extLst>
                </a:gridCol>
              </a:tblGrid>
              <a:tr h="522192">
                <a:tc>
                  <a:txBody>
                    <a:bodyPr/>
                    <a:lstStyle/>
                    <a:p>
                      <a:pPr algn="ctr"/>
                      <a:r>
                        <a:rPr lang="en-US" dirty="0">
                          <a:solidFill>
                            <a:schemeClr val="tx1"/>
                          </a:solidFill>
                        </a:rPr>
                        <a:t>Sr. No</a:t>
                      </a:r>
                    </a:p>
                  </a:txBody>
                  <a:tcPr/>
                </a:tc>
                <a:tc>
                  <a:txBody>
                    <a:bodyPr/>
                    <a:lstStyle/>
                    <a:p>
                      <a:pPr algn="ctr"/>
                      <a:r>
                        <a:rPr lang="en-US" dirty="0">
                          <a:solidFill>
                            <a:schemeClr val="tx1"/>
                          </a:solidFill>
                        </a:rPr>
                        <a:t>Layer 1</a:t>
                      </a:r>
                    </a:p>
                  </a:txBody>
                  <a:tcPr/>
                </a:tc>
                <a:tc>
                  <a:txBody>
                    <a:bodyPr/>
                    <a:lstStyle/>
                    <a:p>
                      <a:pPr algn="ctr"/>
                      <a:r>
                        <a:rPr lang="en-US" dirty="0">
                          <a:solidFill>
                            <a:schemeClr val="tx1"/>
                          </a:solidFill>
                        </a:rPr>
                        <a:t>Layer 2</a:t>
                      </a:r>
                    </a:p>
                  </a:txBody>
                  <a:tcPr/>
                </a:tc>
                <a:tc>
                  <a:txBody>
                    <a:bodyPr/>
                    <a:lstStyle/>
                    <a:p>
                      <a:pPr algn="ctr"/>
                      <a:r>
                        <a:rPr lang="en-US" dirty="0">
                          <a:solidFill>
                            <a:schemeClr val="tx1"/>
                          </a:solidFill>
                        </a:rPr>
                        <a:t>Layer 3</a:t>
                      </a:r>
                    </a:p>
                  </a:txBody>
                  <a:tcPr/>
                </a:tc>
                <a:tc>
                  <a:txBody>
                    <a:bodyPr/>
                    <a:lstStyle/>
                    <a:p>
                      <a:pPr algn="ctr"/>
                      <a:r>
                        <a:rPr lang="en-US" dirty="0">
                          <a:solidFill>
                            <a:schemeClr val="tx1"/>
                          </a:solidFill>
                        </a:rPr>
                        <a:t>Layer 4</a:t>
                      </a:r>
                    </a:p>
                  </a:txBody>
                  <a:tcPr/>
                </a:tc>
                <a:tc>
                  <a:txBody>
                    <a:bodyPr/>
                    <a:lstStyle/>
                    <a:p>
                      <a:pPr algn="ctr"/>
                      <a:r>
                        <a:rPr lang="en-US" dirty="0">
                          <a:solidFill>
                            <a:schemeClr val="tx1"/>
                          </a:solidFill>
                        </a:rPr>
                        <a:t>Layer 5</a:t>
                      </a:r>
                    </a:p>
                  </a:txBody>
                  <a:tcPr/>
                </a:tc>
                <a:tc>
                  <a:txBody>
                    <a:bodyPr/>
                    <a:lstStyle/>
                    <a:p>
                      <a:pPr algn="ctr"/>
                      <a:r>
                        <a:rPr lang="en-US" dirty="0">
                          <a:solidFill>
                            <a:schemeClr val="tx1"/>
                          </a:solidFill>
                        </a:rPr>
                        <a:t>Layer 6</a:t>
                      </a:r>
                    </a:p>
                  </a:txBody>
                  <a:tcPr/>
                </a:tc>
                <a:tc>
                  <a:txBody>
                    <a:bodyPr/>
                    <a:lstStyle/>
                    <a:p>
                      <a:pPr algn="ctr"/>
                      <a:r>
                        <a:rPr lang="en-US" dirty="0">
                          <a:solidFill>
                            <a:schemeClr val="tx1"/>
                          </a:solidFill>
                        </a:rPr>
                        <a:t>Accuracy</a:t>
                      </a:r>
                    </a:p>
                  </a:txBody>
                  <a:tcPr/>
                </a:tc>
                <a:extLst>
                  <a:ext uri="{0D108BD9-81ED-4DB2-BD59-A6C34878D82A}">
                    <a16:rowId xmlns:a16="http://schemas.microsoft.com/office/drawing/2014/main" val="351946553"/>
                  </a:ext>
                </a:extLst>
              </a:tr>
              <a:tr h="522192">
                <a:tc>
                  <a:txBody>
                    <a:bodyPr/>
                    <a:lstStyle/>
                    <a:p>
                      <a:pPr algn="ctr"/>
                      <a:r>
                        <a:rPr lang="en-US" sz="1200" dirty="0"/>
                        <a:t>11</a:t>
                      </a:r>
                    </a:p>
                  </a:txBody>
                  <a:tcPr/>
                </a:tc>
                <a:tc>
                  <a:txBody>
                    <a:bodyPr/>
                    <a:lstStyle/>
                    <a:p>
                      <a:r>
                        <a:rPr lang="en-US" sz="1200" dirty="0"/>
                        <a:t>Dense(172, </a:t>
                      </a:r>
                      <a:r>
                        <a:rPr lang="en-US" sz="1200" dirty="0" err="1"/>
                        <a:t>ReLU</a:t>
                      </a:r>
                      <a:r>
                        <a:rPr lang="en-US" sz="1200" dirty="0"/>
                        <a:t>) </a:t>
                      </a:r>
                    </a:p>
                  </a:txBody>
                  <a:tcPr/>
                </a:tc>
                <a:tc>
                  <a:txBody>
                    <a:bodyPr/>
                    <a:lstStyle/>
                    <a:p>
                      <a:r>
                        <a:rPr lang="en-US" sz="1200" dirty="0"/>
                        <a:t>Dense(2000, </a:t>
                      </a:r>
                      <a:r>
                        <a:rPr lang="en-US" sz="1200" dirty="0" err="1"/>
                        <a:t>ReLU</a:t>
                      </a:r>
                      <a:r>
                        <a:rPr lang="en-US" sz="1200" dirty="0"/>
                        <a:t>, L2 </a:t>
                      </a:r>
                      <a:r>
                        <a:rPr lang="en-US" sz="1200" dirty="0" err="1"/>
                        <a:t>regularizer</a:t>
                      </a:r>
                      <a:r>
                        <a:rPr lang="en-US" sz="1200" dirty="0"/>
                        <a:t>)</a:t>
                      </a:r>
                    </a:p>
                  </a:txBody>
                  <a:tcPr/>
                </a:tc>
                <a:tc>
                  <a:txBody>
                    <a:bodyPr/>
                    <a:lstStyle/>
                    <a:p>
                      <a:r>
                        <a:rPr lang="en-US" sz="1200" dirty="0"/>
                        <a:t>Dense(10, </a:t>
                      </a:r>
                      <a:r>
                        <a:rPr lang="en-US" sz="1200" dirty="0" err="1"/>
                        <a:t>ReLU</a:t>
                      </a:r>
                      <a:r>
                        <a:rPr lang="en-US" sz="1200" dirty="0"/>
                        <a:t>) </a:t>
                      </a:r>
                    </a:p>
                  </a:txBody>
                  <a:tcPr/>
                </a:tc>
                <a:tc>
                  <a:txBody>
                    <a:bodyPr/>
                    <a:lstStyle/>
                    <a:p>
                      <a:r>
                        <a:rPr lang="en-US" sz="1200" dirty="0"/>
                        <a:t>Dense(1, Sigmoid)</a:t>
                      </a:r>
                    </a:p>
                  </a:txBody>
                  <a:tcPr/>
                </a:tc>
                <a:tc>
                  <a:txBody>
                    <a:bodyPr/>
                    <a:lstStyle/>
                    <a:p>
                      <a:endParaRPr lang="en-US" sz="1200" dirty="0"/>
                    </a:p>
                  </a:txBody>
                  <a:tcPr/>
                </a:tc>
                <a:tc>
                  <a:txBody>
                    <a:bodyPr/>
                    <a:lstStyle/>
                    <a:p>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49.6%</a:t>
                      </a:r>
                    </a:p>
                    <a:p>
                      <a:endParaRPr lang="en-US" sz="1200" dirty="0"/>
                    </a:p>
                  </a:txBody>
                  <a:tcPr/>
                </a:tc>
                <a:extLst>
                  <a:ext uri="{0D108BD9-81ED-4DB2-BD59-A6C34878D82A}">
                    <a16:rowId xmlns:a16="http://schemas.microsoft.com/office/drawing/2014/main" val="361591492"/>
                  </a:ext>
                </a:extLst>
              </a:tr>
              <a:tr h="522192">
                <a:tc>
                  <a:txBody>
                    <a:bodyPr/>
                    <a:lstStyle/>
                    <a:p>
                      <a:pPr algn="ctr"/>
                      <a:r>
                        <a:rPr lang="en-US" sz="1200" dirty="0"/>
                        <a:t>12</a:t>
                      </a:r>
                    </a:p>
                  </a:txBody>
                  <a:tcPr/>
                </a:tc>
                <a:tc>
                  <a:txBody>
                    <a:bodyPr/>
                    <a:lstStyle/>
                    <a:p>
                      <a:r>
                        <a:rPr lang="en-US" sz="1200" dirty="0"/>
                        <a:t>Dense(172, Sigmoid) </a:t>
                      </a:r>
                    </a:p>
                  </a:txBody>
                  <a:tcPr/>
                </a:tc>
                <a:tc>
                  <a:txBody>
                    <a:bodyPr/>
                    <a:lstStyle/>
                    <a:p>
                      <a:r>
                        <a:rPr lang="en-US" sz="1200" dirty="0"/>
                        <a:t>Dense(2000, Sigmoid, L2 </a:t>
                      </a:r>
                      <a:r>
                        <a:rPr lang="en-US" sz="1200" dirty="0" err="1"/>
                        <a:t>regularizer</a:t>
                      </a:r>
                      <a:r>
                        <a:rPr lang="en-US" sz="1200" dirty="0"/>
                        <a:t>) </a:t>
                      </a:r>
                    </a:p>
                  </a:txBody>
                  <a:tcPr/>
                </a:tc>
                <a:tc>
                  <a:txBody>
                    <a:bodyPr/>
                    <a:lstStyle/>
                    <a:p>
                      <a:r>
                        <a:rPr lang="en-US" sz="1200" dirty="0"/>
                        <a:t>Dropout(0.1)</a:t>
                      </a:r>
                    </a:p>
                  </a:txBody>
                  <a:tcPr/>
                </a:tc>
                <a:tc>
                  <a:txBody>
                    <a:bodyPr/>
                    <a:lstStyle/>
                    <a:p>
                      <a:r>
                        <a:rPr lang="en-US" sz="1200" dirty="0"/>
                        <a:t>Dense(10, Sigmoid) </a:t>
                      </a:r>
                    </a:p>
                  </a:txBody>
                  <a:tcPr/>
                </a:tc>
                <a:tc>
                  <a:txBody>
                    <a:bodyPr/>
                    <a:lstStyle/>
                    <a:p>
                      <a:r>
                        <a:rPr lang="en-US" sz="1200" dirty="0"/>
                        <a:t>Dense(1, Sigmoid)</a:t>
                      </a:r>
                    </a:p>
                  </a:txBody>
                  <a:tcPr/>
                </a:tc>
                <a:tc>
                  <a:txBody>
                    <a:bodyPr/>
                    <a:lstStyle/>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49.6%</a:t>
                      </a:r>
                    </a:p>
                  </a:txBody>
                  <a:tcPr/>
                </a:tc>
                <a:extLst>
                  <a:ext uri="{0D108BD9-81ED-4DB2-BD59-A6C34878D82A}">
                    <a16:rowId xmlns:a16="http://schemas.microsoft.com/office/drawing/2014/main" val="1886677188"/>
                  </a:ext>
                </a:extLst>
              </a:tr>
              <a:tr h="522192">
                <a:tc>
                  <a:txBody>
                    <a:bodyPr/>
                    <a:lstStyle/>
                    <a:p>
                      <a:pPr algn="ctr"/>
                      <a:r>
                        <a:rPr lang="en-US" sz="1200" dirty="0"/>
                        <a:t>13</a:t>
                      </a:r>
                    </a:p>
                  </a:txBody>
                  <a:tcPr/>
                </a:tc>
                <a:tc>
                  <a:txBody>
                    <a:bodyPr/>
                    <a:lstStyle/>
                    <a:p>
                      <a:r>
                        <a:rPr lang="en-US" sz="1200" dirty="0"/>
                        <a:t>Dense(172, Sigmoid) </a:t>
                      </a:r>
                    </a:p>
                  </a:txBody>
                  <a:tcPr/>
                </a:tc>
                <a:tc>
                  <a:txBody>
                    <a:bodyPr/>
                    <a:lstStyle/>
                    <a:p>
                      <a:r>
                        <a:rPr lang="en-US" sz="1200" dirty="0"/>
                        <a:t>Dense(2000, Sigmoid, L2 </a:t>
                      </a:r>
                      <a:r>
                        <a:rPr lang="en-US" sz="1200" dirty="0" err="1"/>
                        <a:t>regularizer</a:t>
                      </a:r>
                      <a:r>
                        <a:rPr lang="en-US" sz="1200" dirty="0"/>
                        <a:t>) </a:t>
                      </a:r>
                    </a:p>
                  </a:txBody>
                  <a:tcPr/>
                </a:tc>
                <a:tc>
                  <a:txBody>
                    <a:bodyPr/>
                    <a:lstStyle/>
                    <a:p>
                      <a:r>
                        <a:rPr lang="en-US" sz="1200" dirty="0"/>
                        <a:t>Dropout(0.2)</a:t>
                      </a:r>
                    </a:p>
                  </a:txBody>
                  <a:tcPr/>
                </a:tc>
                <a:tc>
                  <a:txBody>
                    <a:bodyPr/>
                    <a:lstStyle/>
                    <a:p>
                      <a:r>
                        <a:rPr lang="en-US" sz="1200" dirty="0"/>
                        <a:t>Dense(10, Sigmoid) </a:t>
                      </a:r>
                    </a:p>
                  </a:txBody>
                  <a:tcPr/>
                </a:tc>
                <a:tc>
                  <a:txBody>
                    <a:bodyPr/>
                    <a:lstStyle/>
                    <a:p>
                      <a:r>
                        <a:rPr lang="en-US" sz="1200" dirty="0"/>
                        <a:t>Dense(1, Sigmoid)</a:t>
                      </a:r>
                    </a:p>
                  </a:txBody>
                  <a:tcPr/>
                </a:tc>
                <a:tc>
                  <a:txBody>
                    <a:bodyPr/>
                    <a:lstStyle/>
                    <a:p>
                      <a:endParaRPr lang="en-US" sz="1200"/>
                    </a:p>
                  </a:txBody>
                  <a:tcPr/>
                </a:tc>
                <a:tc>
                  <a:txBody>
                    <a:bodyPr/>
                    <a:lstStyle/>
                    <a:p>
                      <a:r>
                        <a:rPr lang="en-US" sz="1200" dirty="0"/>
                        <a:t>67.5%</a:t>
                      </a:r>
                    </a:p>
                  </a:txBody>
                  <a:tcPr/>
                </a:tc>
                <a:extLst>
                  <a:ext uri="{0D108BD9-81ED-4DB2-BD59-A6C34878D82A}">
                    <a16:rowId xmlns:a16="http://schemas.microsoft.com/office/drawing/2014/main" val="696865950"/>
                  </a:ext>
                </a:extLst>
              </a:tr>
              <a:tr h="522192">
                <a:tc>
                  <a:txBody>
                    <a:bodyPr/>
                    <a:lstStyle/>
                    <a:p>
                      <a:pPr algn="ctr"/>
                      <a:r>
                        <a:rPr lang="en-US" sz="1200" dirty="0"/>
                        <a:t>14</a:t>
                      </a:r>
                    </a:p>
                  </a:txBody>
                  <a:tcPr/>
                </a:tc>
                <a:tc>
                  <a:txBody>
                    <a:bodyPr/>
                    <a:lstStyle/>
                    <a:p>
                      <a:r>
                        <a:rPr lang="en-US" sz="1200" dirty="0"/>
                        <a:t>Dense(172, Sigmoid) </a:t>
                      </a:r>
                    </a:p>
                  </a:txBody>
                  <a:tcPr/>
                </a:tc>
                <a:tc>
                  <a:txBody>
                    <a:bodyPr/>
                    <a:lstStyle/>
                    <a:p>
                      <a:r>
                        <a:rPr lang="en-US" sz="1200" dirty="0"/>
                        <a:t>Dense(2000, Sigmoid, L2 </a:t>
                      </a:r>
                      <a:r>
                        <a:rPr lang="en-US" sz="1200" dirty="0" err="1"/>
                        <a:t>regularizer</a:t>
                      </a:r>
                      <a:r>
                        <a:rPr lang="en-US" sz="1200" dirty="0"/>
                        <a:t>) </a:t>
                      </a:r>
                    </a:p>
                  </a:txBody>
                  <a:tcPr/>
                </a:tc>
                <a:tc>
                  <a:txBody>
                    <a:bodyPr/>
                    <a:lstStyle/>
                    <a:p>
                      <a:r>
                        <a:rPr lang="en-US" sz="1200" dirty="0"/>
                        <a:t>Dropout(0.3)</a:t>
                      </a:r>
                    </a:p>
                  </a:txBody>
                  <a:tcPr/>
                </a:tc>
                <a:tc>
                  <a:txBody>
                    <a:bodyPr/>
                    <a:lstStyle/>
                    <a:p>
                      <a:r>
                        <a:rPr lang="en-US" sz="1200" dirty="0"/>
                        <a:t>Dense(10, Sigmoid) </a:t>
                      </a:r>
                    </a:p>
                  </a:txBody>
                  <a:tcPr/>
                </a:tc>
                <a:tc>
                  <a:txBody>
                    <a:bodyPr/>
                    <a:lstStyle/>
                    <a:p>
                      <a:r>
                        <a:rPr lang="en-US" sz="1200" dirty="0"/>
                        <a:t>Dense(1, Sigmoid)</a:t>
                      </a:r>
                    </a:p>
                  </a:txBody>
                  <a:tcPr/>
                </a:tc>
                <a:tc>
                  <a:txBody>
                    <a:bodyPr/>
                    <a:lstStyle/>
                    <a:p>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t>68.3%</a:t>
                      </a:r>
                    </a:p>
                  </a:txBody>
                  <a:tcPr/>
                </a:tc>
                <a:extLst>
                  <a:ext uri="{0D108BD9-81ED-4DB2-BD59-A6C34878D82A}">
                    <a16:rowId xmlns:a16="http://schemas.microsoft.com/office/drawing/2014/main" val="3851517754"/>
                  </a:ext>
                </a:extLst>
              </a:tr>
            </a:tbl>
          </a:graphicData>
        </a:graphic>
      </p:graphicFrame>
    </p:spTree>
    <p:extLst>
      <p:ext uri="{BB962C8B-B14F-4D97-AF65-F5344CB8AC3E}">
        <p14:creationId xmlns:p14="http://schemas.microsoft.com/office/powerpoint/2010/main" val="3378429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F1022B2-8120-D94F-0B09-0B4D2E7BC1CE}"/>
              </a:ext>
            </a:extLst>
          </p:cNvPr>
          <p:cNvPicPr>
            <a:picLocks noChangeAspect="1"/>
          </p:cNvPicPr>
          <p:nvPr/>
        </p:nvPicPr>
        <p:blipFill>
          <a:blip r:embed="rId2"/>
          <a:stretch>
            <a:fillRect/>
          </a:stretch>
        </p:blipFill>
        <p:spPr>
          <a:xfrm>
            <a:off x="83199" y="1490709"/>
            <a:ext cx="2855926" cy="2340416"/>
          </a:xfrm>
          <a:prstGeom prst="rect">
            <a:avLst/>
          </a:prstGeom>
        </p:spPr>
      </p:pic>
      <p:sp>
        <p:nvSpPr>
          <p:cNvPr id="3" name="Title 2">
            <a:extLst>
              <a:ext uri="{FF2B5EF4-FFF2-40B4-BE49-F238E27FC236}">
                <a16:creationId xmlns:a16="http://schemas.microsoft.com/office/drawing/2014/main" id="{A8F62423-C656-62D5-CAA9-4B422EBB28C4}"/>
              </a:ext>
            </a:extLst>
          </p:cNvPr>
          <p:cNvSpPr>
            <a:spLocks noGrp="1"/>
          </p:cNvSpPr>
          <p:nvPr>
            <p:ph type="title"/>
          </p:nvPr>
        </p:nvSpPr>
        <p:spPr/>
        <p:txBody>
          <a:bodyPr/>
          <a:lstStyle/>
          <a:p>
            <a:r>
              <a:rPr lang="en-US" dirty="0"/>
              <a:t>Cross entropy Loss curve of Top 3 Performing Model</a:t>
            </a:r>
          </a:p>
        </p:txBody>
      </p:sp>
      <p:sp>
        <p:nvSpPr>
          <p:cNvPr id="5" name="TextBox 4">
            <a:extLst>
              <a:ext uri="{FF2B5EF4-FFF2-40B4-BE49-F238E27FC236}">
                <a16:creationId xmlns:a16="http://schemas.microsoft.com/office/drawing/2014/main" id="{38C2191B-FE90-F6C0-C31B-D075B88E1DDA}"/>
              </a:ext>
            </a:extLst>
          </p:cNvPr>
          <p:cNvSpPr txBox="1"/>
          <p:nvPr/>
        </p:nvSpPr>
        <p:spPr>
          <a:xfrm>
            <a:off x="1063973" y="3989108"/>
            <a:ext cx="894377" cy="307777"/>
          </a:xfrm>
          <a:prstGeom prst="rect">
            <a:avLst/>
          </a:prstGeom>
          <a:noFill/>
        </p:spPr>
        <p:txBody>
          <a:bodyPr wrap="square" rtlCol="0">
            <a:spAutoFit/>
          </a:bodyPr>
          <a:lstStyle/>
          <a:p>
            <a:r>
              <a:rPr lang="en-US" b="1" dirty="0">
                <a:solidFill>
                  <a:schemeClr val="bg1"/>
                </a:solidFill>
              </a:rPr>
              <a:t>Model 4</a:t>
            </a:r>
          </a:p>
        </p:txBody>
      </p:sp>
      <p:pic>
        <p:nvPicPr>
          <p:cNvPr id="6" name="Picture 5">
            <a:extLst>
              <a:ext uri="{FF2B5EF4-FFF2-40B4-BE49-F238E27FC236}">
                <a16:creationId xmlns:a16="http://schemas.microsoft.com/office/drawing/2014/main" id="{08BA1934-23F2-A9A8-77FC-65D8A1006435}"/>
              </a:ext>
            </a:extLst>
          </p:cNvPr>
          <p:cNvPicPr>
            <a:picLocks noChangeAspect="1"/>
          </p:cNvPicPr>
          <p:nvPr/>
        </p:nvPicPr>
        <p:blipFill>
          <a:blip r:embed="rId3"/>
          <a:stretch>
            <a:fillRect/>
          </a:stretch>
        </p:blipFill>
        <p:spPr>
          <a:xfrm>
            <a:off x="3078673" y="1490709"/>
            <a:ext cx="2917787" cy="2340416"/>
          </a:xfrm>
          <a:prstGeom prst="rect">
            <a:avLst/>
          </a:prstGeom>
        </p:spPr>
      </p:pic>
      <p:pic>
        <p:nvPicPr>
          <p:cNvPr id="7" name="Picture 6">
            <a:extLst>
              <a:ext uri="{FF2B5EF4-FFF2-40B4-BE49-F238E27FC236}">
                <a16:creationId xmlns:a16="http://schemas.microsoft.com/office/drawing/2014/main" id="{FB9718DB-F624-4C10-BCF2-D8A4259F46B2}"/>
              </a:ext>
            </a:extLst>
          </p:cNvPr>
          <p:cNvPicPr>
            <a:picLocks noChangeAspect="1"/>
          </p:cNvPicPr>
          <p:nvPr/>
        </p:nvPicPr>
        <p:blipFill>
          <a:blip r:embed="rId4"/>
          <a:stretch>
            <a:fillRect/>
          </a:stretch>
        </p:blipFill>
        <p:spPr>
          <a:xfrm>
            <a:off x="6136008" y="1490709"/>
            <a:ext cx="2917787" cy="2340416"/>
          </a:xfrm>
          <a:prstGeom prst="rect">
            <a:avLst/>
          </a:prstGeom>
        </p:spPr>
      </p:pic>
      <p:sp>
        <p:nvSpPr>
          <p:cNvPr id="8" name="TextBox 7">
            <a:extLst>
              <a:ext uri="{FF2B5EF4-FFF2-40B4-BE49-F238E27FC236}">
                <a16:creationId xmlns:a16="http://schemas.microsoft.com/office/drawing/2014/main" id="{23AA9412-BC2E-3BB9-0E97-0A7BCB79BB96}"/>
              </a:ext>
            </a:extLst>
          </p:cNvPr>
          <p:cNvSpPr txBox="1"/>
          <p:nvPr/>
        </p:nvSpPr>
        <p:spPr>
          <a:xfrm>
            <a:off x="4063148" y="3987656"/>
            <a:ext cx="948835" cy="307777"/>
          </a:xfrm>
          <a:prstGeom prst="rect">
            <a:avLst/>
          </a:prstGeom>
          <a:noFill/>
        </p:spPr>
        <p:txBody>
          <a:bodyPr wrap="square" rtlCol="0">
            <a:spAutoFit/>
          </a:bodyPr>
          <a:lstStyle/>
          <a:p>
            <a:r>
              <a:rPr lang="en-US" b="1" dirty="0">
                <a:solidFill>
                  <a:schemeClr val="bg1"/>
                </a:solidFill>
              </a:rPr>
              <a:t>Model 13</a:t>
            </a:r>
          </a:p>
        </p:txBody>
      </p:sp>
      <p:sp>
        <p:nvSpPr>
          <p:cNvPr id="9" name="TextBox 8">
            <a:extLst>
              <a:ext uri="{FF2B5EF4-FFF2-40B4-BE49-F238E27FC236}">
                <a16:creationId xmlns:a16="http://schemas.microsoft.com/office/drawing/2014/main" id="{9E09AF12-FCFE-9E79-EB82-FEB2C874633D}"/>
              </a:ext>
            </a:extLst>
          </p:cNvPr>
          <p:cNvSpPr txBox="1"/>
          <p:nvPr/>
        </p:nvSpPr>
        <p:spPr>
          <a:xfrm>
            <a:off x="7116781" y="3987655"/>
            <a:ext cx="948834" cy="307777"/>
          </a:xfrm>
          <a:prstGeom prst="rect">
            <a:avLst/>
          </a:prstGeom>
          <a:noFill/>
        </p:spPr>
        <p:txBody>
          <a:bodyPr wrap="square" rtlCol="0">
            <a:spAutoFit/>
          </a:bodyPr>
          <a:lstStyle/>
          <a:p>
            <a:r>
              <a:rPr lang="en-US" b="1" dirty="0">
                <a:solidFill>
                  <a:schemeClr val="bg1"/>
                </a:solidFill>
              </a:rPr>
              <a:t>Model 14</a:t>
            </a:r>
          </a:p>
        </p:txBody>
      </p:sp>
    </p:spTree>
    <p:extLst>
      <p:ext uri="{BB962C8B-B14F-4D97-AF65-F5344CB8AC3E}">
        <p14:creationId xmlns:p14="http://schemas.microsoft.com/office/powerpoint/2010/main" val="25859119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F62423-C656-62D5-CAA9-4B422EBB28C4}"/>
              </a:ext>
            </a:extLst>
          </p:cNvPr>
          <p:cNvSpPr>
            <a:spLocks noGrp="1"/>
          </p:cNvSpPr>
          <p:nvPr>
            <p:ph type="title"/>
          </p:nvPr>
        </p:nvSpPr>
        <p:spPr/>
        <p:txBody>
          <a:bodyPr/>
          <a:lstStyle/>
          <a:p>
            <a:r>
              <a:rPr lang="en-US" dirty="0"/>
              <a:t>Cross entropy Loss curve of Overfitting Models</a:t>
            </a:r>
          </a:p>
        </p:txBody>
      </p:sp>
      <p:sp>
        <p:nvSpPr>
          <p:cNvPr id="5" name="TextBox 4">
            <a:extLst>
              <a:ext uri="{FF2B5EF4-FFF2-40B4-BE49-F238E27FC236}">
                <a16:creationId xmlns:a16="http://schemas.microsoft.com/office/drawing/2014/main" id="{38C2191B-FE90-F6C0-C31B-D075B88E1DDA}"/>
              </a:ext>
            </a:extLst>
          </p:cNvPr>
          <p:cNvSpPr txBox="1"/>
          <p:nvPr/>
        </p:nvSpPr>
        <p:spPr>
          <a:xfrm>
            <a:off x="1098602" y="3989107"/>
            <a:ext cx="894377" cy="307777"/>
          </a:xfrm>
          <a:prstGeom prst="rect">
            <a:avLst/>
          </a:prstGeom>
          <a:noFill/>
        </p:spPr>
        <p:txBody>
          <a:bodyPr wrap="square" rtlCol="0">
            <a:spAutoFit/>
          </a:bodyPr>
          <a:lstStyle/>
          <a:p>
            <a:r>
              <a:rPr lang="en-US" b="1" dirty="0">
                <a:solidFill>
                  <a:schemeClr val="bg1"/>
                </a:solidFill>
              </a:rPr>
              <a:t>Model 3</a:t>
            </a:r>
          </a:p>
        </p:txBody>
      </p:sp>
      <p:sp>
        <p:nvSpPr>
          <p:cNvPr id="8" name="TextBox 7">
            <a:extLst>
              <a:ext uri="{FF2B5EF4-FFF2-40B4-BE49-F238E27FC236}">
                <a16:creationId xmlns:a16="http://schemas.microsoft.com/office/drawing/2014/main" id="{23AA9412-BC2E-3BB9-0E97-0A7BCB79BB96}"/>
              </a:ext>
            </a:extLst>
          </p:cNvPr>
          <p:cNvSpPr txBox="1"/>
          <p:nvPr/>
        </p:nvSpPr>
        <p:spPr>
          <a:xfrm>
            <a:off x="4097581" y="3997336"/>
            <a:ext cx="948835" cy="307777"/>
          </a:xfrm>
          <a:prstGeom prst="rect">
            <a:avLst/>
          </a:prstGeom>
          <a:noFill/>
        </p:spPr>
        <p:txBody>
          <a:bodyPr wrap="square" rtlCol="0">
            <a:spAutoFit/>
          </a:bodyPr>
          <a:lstStyle/>
          <a:p>
            <a:r>
              <a:rPr lang="en-US" b="1" dirty="0">
                <a:solidFill>
                  <a:schemeClr val="bg1"/>
                </a:solidFill>
              </a:rPr>
              <a:t>Model 5</a:t>
            </a:r>
          </a:p>
        </p:txBody>
      </p:sp>
      <p:sp>
        <p:nvSpPr>
          <p:cNvPr id="9" name="TextBox 8">
            <a:extLst>
              <a:ext uri="{FF2B5EF4-FFF2-40B4-BE49-F238E27FC236}">
                <a16:creationId xmlns:a16="http://schemas.microsoft.com/office/drawing/2014/main" id="{9E09AF12-FCFE-9E79-EB82-FEB2C874633D}"/>
              </a:ext>
            </a:extLst>
          </p:cNvPr>
          <p:cNvSpPr txBox="1"/>
          <p:nvPr/>
        </p:nvSpPr>
        <p:spPr>
          <a:xfrm>
            <a:off x="7116780" y="3989107"/>
            <a:ext cx="948834" cy="307777"/>
          </a:xfrm>
          <a:prstGeom prst="rect">
            <a:avLst/>
          </a:prstGeom>
          <a:noFill/>
        </p:spPr>
        <p:txBody>
          <a:bodyPr wrap="square" rtlCol="0">
            <a:spAutoFit/>
          </a:bodyPr>
          <a:lstStyle/>
          <a:p>
            <a:r>
              <a:rPr lang="en-US" b="1" dirty="0">
                <a:solidFill>
                  <a:schemeClr val="bg1"/>
                </a:solidFill>
              </a:rPr>
              <a:t>Model 12</a:t>
            </a:r>
          </a:p>
        </p:txBody>
      </p:sp>
      <p:pic>
        <p:nvPicPr>
          <p:cNvPr id="2" name="Picture 1">
            <a:extLst>
              <a:ext uri="{FF2B5EF4-FFF2-40B4-BE49-F238E27FC236}">
                <a16:creationId xmlns:a16="http://schemas.microsoft.com/office/drawing/2014/main" id="{C2797284-B939-B9E9-57ED-7A21DAFC684F}"/>
              </a:ext>
            </a:extLst>
          </p:cNvPr>
          <p:cNvPicPr>
            <a:picLocks noChangeAspect="1"/>
          </p:cNvPicPr>
          <p:nvPr/>
        </p:nvPicPr>
        <p:blipFill>
          <a:blip r:embed="rId3"/>
          <a:stretch>
            <a:fillRect/>
          </a:stretch>
        </p:blipFill>
        <p:spPr>
          <a:xfrm>
            <a:off x="6132304" y="1490709"/>
            <a:ext cx="2917787" cy="2340416"/>
          </a:xfrm>
          <a:prstGeom prst="rect">
            <a:avLst/>
          </a:prstGeom>
        </p:spPr>
      </p:pic>
      <p:pic>
        <p:nvPicPr>
          <p:cNvPr id="10" name="Picture 9">
            <a:extLst>
              <a:ext uri="{FF2B5EF4-FFF2-40B4-BE49-F238E27FC236}">
                <a16:creationId xmlns:a16="http://schemas.microsoft.com/office/drawing/2014/main" id="{7F9E87ED-3F98-A502-8FD0-85BC052A0F5F}"/>
              </a:ext>
            </a:extLst>
          </p:cNvPr>
          <p:cNvPicPr>
            <a:picLocks noChangeAspect="1"/>
          </p:cNvPicPr>
          <p:nvPr/>
        </p:nvPicPr>
        <p:blipFill>
          <a:blip r:embed="rId4"/>
          <a:stretch>
            <a:fillRect/>
          </a:stretch>
        </p:blipFill>
        <p:spPr>
          <a:xfrm>
            <a:off x="3113106" y="1490709"/>
            <a:ext cx="2917787" cy="2340416"/>
          </a:xfrm>
          <a:prstGeom prst="rect">
            <a:avLst/>
          </a:prstGeom>
        </p:spPr>
      </p:pic>
      <p:pic>
        <p:nvPicPr>
          <p:cNvPr id="11" name="Picture 10">
            <a:extLst>
              <a:ext uri="{FF2B5EF4-FFF2-40B4-BE49-F238E27FC236}">
                <a16:creationId xmlns:a16="http://schemas.microsoft.com/office/drawing/2014/main" id="{701D48FC-AD5F-C27B-92B6-00AFBF1CF8DB}"/>
              </a:ext>
            </a:extLst>
          </p:cNvPr>
          <p:cNvPicPr>
            <a:picLocks noChangeAspect="1"/>
          </p:cNvPicPr>
          <p:nvPr/>
        </p:nvPicPr>
        <p:blipFill>
          <a:blip r:embed="rId5"/>
          <a:stretch>
            <a:fillRect/>
          </a:stretch>
        </p:blipFill>
        <p:spPr>
          <a:xfrm>
            <a:off x="86898" y="1490709"/>
            <a:ext cx="2917787" cy="2340416"/>
          </a:xfrm>
          <a:prstGeom prst="rect">
            <a:avLst/>
          </a:prstGeom>
        </p:spPr>
      </p:pic>
    </p:spTree>
    <p:extLst>
      <p:ext uri="{BB962C8B-B14F-4D97-AF65-F5344CB8AC3E}">
        <p14:creationId xmlns:p14="http://schemas.microsoft.com/office/powerpoint/2010/main" val="3398297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53">
            <a:hlinkClick r:id="rId3" action="ppaction://hlinksldjump"/>
          </p:cNvPr>
          <p:cNvSpPr txBox="1">
            <a:spLocks noGrp="1"/>
          </p:cNvSpPr>
          <p:nvPr>
            <p:ph type="title" idx="13"/>
          </p:nvPr>
        </p:nvSpPr>
        <p:spPr>
          <a:xfrm>
            <a:off x="1139400" y="1283325"/>
            <a:ext cx="1072800" cy="48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316" name="Google Shape;316;p53"/>
          <p:cNvSpPr txBox="1">
            <a:spLocks noGrp="1"/>
          </p:cNvSpPr>
          <p:nvPr>
            <p:ph type="title"/>
          </p:nvPr>
        </p:nvSpPr>
        <p:spPr>
          <a:xfrm>
            <a:off x="702449" y="2063352"/>
            <a:ext cx="1946700" cy="38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 to Dataset</a:t>
            </a:r>
            <a:endParaRPr dirty="0"/>
          </a:p>
        </p:txBody>
      </p:sp>
      <p:sp>
        <p:nvSpPr>
          <p:cNvPr id="318" name="Google Shape;318;p53"/>
          <p:cNvSpPr txBox="1">
            <a:spLocks noGrp="1"/>
          </p:cNvSpPr>
          <p:nvPr>
            <p:ph type="title" idx="2"/>
          </p:nvPr>
        </p:nvSpPr>
        <p:spPr>
          <a:xfrm>
            <a:off x="3598650" y="1773225"/>
            <a:ext cx="1946700" cy="38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Approach</a:t>
            </a:r>
            <a:endParaRPr dirty="0"/>
          </a:p>
        </p:txBody>
      </p:sp>
      <p:sp>
        <p:nvSpPr>
          <p:cNvPr id="320" name="Google Shape;320;p53"/>
          <p:cNvSpPr txBox="1">
            <a:spLocks noGrp="1"/>
          </p:cNvSpPr>
          <p:nvPr>
            <p:ph type="title" idx="4"/>
          </p:nvPr>
        </p:nvSpPr>
        <p:spPr>
          <a:xfrm>
            <a:off x="6549650" y="1999691"/>
            <a:ext cx="1946700" cy="38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 and Next steps</a:t>
            </a:r>
            <a:endParaRPr dirty="0"/>
          </a:p>
        </p:txBody>
      </p:sp>
      <p:sp>
        <p:nvSpPr>
          <p:cNvPr id="322" name="Google Shape;322;p53"/>
          <p:cNvSpPr txBox="1">
            <a:spLocks noGrp="1"/>
          </p:cNvSpPr>
          <p:nvPr>
            <p:ph type="title" idx="6"/>
          </p:nvPr>
        </p:nvSpPr>
        <p:spPr>
          <a:xfrm>
            <a:off x="5039902" y="3969758"/>
            <a:ext cx="1946700" cy="38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Model Summary </a:t>
            </a:r>
            <a:r>
              <a:rPr lang="en-US" dirty="0"/>
              <a:t>and Model Evaluation</a:t>
            </a:r>
            <a:endParaRPr dirty="0"/>
          </a:p>
        </p:txBody>
      </p:sp>
      <p:sp>
        <p:nvSpPr>
          <p:cNvPr id="324" name="Google Shape;324;p53"/>
          <p:cNvSpPr txBox="1">
            <a:spLocks noGrp="1"/>
          </p:cNvSpPr>
          <p:nvPr>
            <p:ph type="title" idx="8"/>
          </p:nvPr>
        </p:nvSpPr>
        <p:spPr>
          <a:xfrm>
            <a:off x="2157400" y="3733256"/>
            <a:ext cx="1946700" cy="38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Challenges and Motivation</a:t>
            </a:r>
            <a:endParaRPr dirty="0"/>
          </a:p>
        </p:txBody>
      </p:sp>
      <p:sp>
        <p:nvSpPr>
          <p:cNvPr id="326" name="Google Shape;326;p53">
            <a:hlinkClick r:id="rId4" action="ppaction://hlinksldjump"/>
          </p:cNvPr>
          <p:cNvSpPr txBox="1">
            <a:spLocks noGrp="1"/>
          </p:cNvSpPr>
          <p:nvPr>
            <p:ph type="title" idx="14"/>
          </p:nvPr>
        </p:nvSpPr>
        <p:spPr>
          <a:xfrm>
            <a:off x="4035600" y="1283325"/>
            <a:ext cx="1072800" cy="48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327" name="Google Shape;327;p53">
            <a:hlinkClick r:id="rId5" action="ppaction://hlinksldjump"/>
          </p:cNvPr>
          <p:cNvSpPr txBox="1">
            <a:spLocks noGrp="1"/>
          </p:cNvSpPr>
          <p:nvPr>
            <p:ph type="title" idx="15"/>
          </p:nvPr>
        </p:nvSpPr>
        <p:spPr>
          <a:xfrm>
            <a:off x="6931800" y="1283325"/>
            <a:ext cx="1072800" cy="48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sp>
        <p:nvSpPr>
          <p:cNvPr id="328" name="Google Shape;328;p53">
            <a:hlinkClick r:id="rId6" action="ppaction://hlinksldjump"/>
          </p:cNvPr>
          <p:cNvSpPr txBox="1">
            <a:spLocks noGrp="1"/>
          </p:cNvSpPr>
          <p:nvPr>
            <p:ph type="title" idx="16"/>
          </p:nvPr>
        </p:nvSpPr>
        <p:spPr>
          <a:xfrm>
            <a:off x="5476850" y="3007778"/>
            <a:ext cx="1072800" cy="48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329" name="Google Shape;329;p53">
            <a:hlinkClick r:id="rId7" action="ppaction://hlinksldjump"/>
          </p:cNvPr>
          <p:cNvSpPr txBox="1">
            <a:spLocks noGrp="1"/>
          </p:cNvSpPr>
          <p:nvPr>
            <p:ph type="title" idx="17"/>
          </p:nvPr>
        </p:nvSpPr>
        <p:spPr>
          <a:xfrm>
            <a:off x="2594375" y="3015515"/>
            <a:ext cx="1072800" cy="48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330" name="Google Shape;330;p53"/>
          <p:cNvCxnSpPr/>
          <p:nvPr/>
        </p:nvCxnSpPr>
        <p:spPr>
          <a:xfrm rot="10800000">
            <a:off x="1675800" y="-64575"/>
            <a:ext cx="0" cy="1347900"/>
          </a:xfrm>
          <a:prstGeom prst="straightConnector1">
            <a:avLst/>
          </a:prstGeom>
          <a:noFill/>
          <a:ln w="9525" cap="flat" cmpd="sng">
            <a:solidFill>
              <a:schemeClr val="accent2"/>
            </a:solidFill>
            <a:prstDash val="solid"/>
            <a:round/>
            <a:headEnd type="oval" w="med" len="med"/>
            <a:tailEnd type="none" w="med" len="med"/>
          </a:ln>
        </p:spPr>
      </p:cxnSp>
      <p:cxnSp>
        <p:nvCxnSpPr>
          <p:cNvPr id="331" name="Google Shape;331;p53"/>
          <p:cNvCxnSpPr>
            <a:stCxn id="326" idx="0"/>
          </p:cNvCxnSpPr>
          <p:nvPr/>
        </p:nvCxnSpPr>
        <p:spPr>
          <a:xfrm rot="10800000">
            <a:off x="4572000" y="-50175"/>
            <a:ext cx="0" cy="1333500"/>
          </a:xfrm>
          <a:prstGeom prst="straightConnector1">
            <a:avLst/>
          </a:prstGeom>
          <a:noFill/>
          <a:ln w="9525" cap="flat" cmpd="sng">
            <a:solidFill>
              <a:schemeClr val="accent2"/>
            </a:solidFill>
            <a:prstDash val="solid"/>
            <a:round/>
            <a:headEnd type="oval" w="med" len="med"/>
            <a:tailEnd type="none" w="med" len="med"/>
          </a:ln>
        </p:spPr>
      </p:cxnSp>
      <p:cxnSp>
        <p:nvCxnSpPr>
          <p:cNvPr id="332" name="Google Shape;332;p53"/>
          <p:cNvCxnSpPr>
            <a:stCxn id="327" idx="0"/>
          </p:cNvCxnSpPr>
          <p:nvPr/>
        </p:nvCxnSpPr>
        <p:spPr>
          <a:xfrm rot="10800000">
            <a:off x="7468200" y="-50175"/>
            <a:ext cx="0" cy="1333500"/>
          </a:xfrm>
          <a:prstGeom prst="straightConnector1">
            <a:avLst/>
          </a:prstGeom>
          <a:noFill/>
          <a:ln w="9525" cap="flat" cmpd="sng">
            <a:solidFill>
              <a:schemeClr val="accent2"/>
            </a:solidFill>
            <a:prstDash val="solid"/>
            <a:round/>
            <a:headEnd type="oval" w="med" len="med"/>
            <a:tailEnd type="none" w="med" len="med"/>
          </a:ln>
        </p:spPr>
      </p:cxnSp>
      <p:cxnSp>
        <p:nvCxnSpPr>
          <p:cNvPr id="333" name="Google Shape;333;p53"/>
          <p:cNvCxnSpPr>
            <a:stCxn id="329" idx="0"/>
          </p:cNvCxnSpPr>
          <p:nvPr/>
        </p:nvCxnSpPr>
        <p:spPr>
          <a:xfrm rot="10800000">
            <a:off x="3130775" y="-71785"/>
            <a:ext cx="0" cy="3087300"/>
          </a:xfrm>
          <a:prstGeom prst="straightConnector1">
            <a:avLst/>
          </a:prstGeom>
          <a:noFill/>
          <a:ln w="9525" cap="flat" cmpd="sng">
            <a:solidFill>
              <a:schemeClr val="accent2"/>
            </a:solidFill>
            <a:prstDash val="solid"/>
            <a:round/>
            <a:headEnd type="oval" w="med" len="med"/>
            <a:tailEnd type="none" w="med" len="med"/>
          </a:ln>
        </p:spPr>
      </p:cxnSp>
      <p:cxnSp>
        <p:nvCxnSpPr>
          <p:cNvPr id="334" name="Google Shape;334;p53"/>
          <p:cNvCxnSpPr>
            <a:stCxn id="328" idx="0"/>
          </p:cNvCxnSpPr>
          <p:nvPr/>
        </p:nvCxnSpPr>
        <p:spPr>
          <a:xfrm rot="10800000">
            <a:off x="6013250" y="-28822"/>
            <a:ext cx="0" cy="3036600"/>
          </a:xfrm>
          <a:prstGeom prst="straightConnector1">
            <a:avLst/>
          </a:prstGeom>
          <a:noFill/>
          <a:ln w="9525" cap="flat" cmpd="sng">
            <a:solidFill>
              <a:schemeClr val="accent2"/>
            </a:solidFill>
            <a:prstDash val="solid"/>
            <a:round/>
            <a:headEnd type="oval" w="med" len="med"/>
            <a:tailEnd type="none" w="med" len="med"/>
          </a:ln>
        </p:spPr>
      </p:cxnSp>
      <p:sp>
        <p:nvSpPr>
          <p:cNvPr id="335" name="Google Shape;335;p53"/>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53"/>
          <p:cNvGrpSpPr/>
          <p:nvPr/>
        </p:nvGrpSpPr>
        <p:grpSpPr>
          <a:xfrm>
            <a:off x="629692" y="1105264"/>
            <a:ext cx="144992" cy="269768"/>
            <a:chOff x="629692" y="1105264"/>
            <a:chExt cx="144992" cy="269768"/>
          </a:xfrm>
        </p:grpSpPr>
        <p:sp>
          <p:nvSpPr>
            <p:cNvPr id="337" name="Google Shape;337;p53"/>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3"/>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53">
            <a:hlinkClick r:id="rId8"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340" name="Google Shape;340;p53"/>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1000"/>
          </a:p>
        </p:txBody>
      </p:sp>
      <p:sp>
        <p:nvSpPr>
          <p:cNvPr id="341" name="Google Shape;341;p53">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342" name="Google Shape;342;p53">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30"/>
                                        </p:tgtEl>
                                        <p:attrNameLst>
                                          <p:attrName>style.visibility</p:attrName>
                                        </p:attrNameLst>
                                      </p:cBhvr>
                                      <p:to>
                                        <p:strVal val="visible"/>
                                      </p:to>
                                    </p:set>
                                    <p:anim calcmode="lin" valueType="num">
                                      <p:cBhvr additive="base">
                                        <p:cTn id="7" dur="1000"/>
                                        <p:tgtEl>
                                          <p:spTgt spid="330"/>
                                        </p:tgtEl>
                                        <p:attrNameLst>
                                          <p:attrName>ppt_y</p:attrName>
                                        </p:attrNameLst>
                                      </p:cBhvr>
                                      <p:tavLst>
                                        <p:tav tm="0">
                                          <p:val>
                                            <p:strVal val="#ppt_y-1"/>
                                          </p:val>
                                        </p:tav>
                                        <p:tav tm="100000">
                                          <p:val>
                                            <p:strVal val="#ppt_y"/>
                                          </p:val>
                                        </p:tav>
                                      </p:tavLst>
                                    </p:anim>
                                  </p:childTnLst>
                                </p:cTn>
                              </p:par>
                            </p:childTnLst>
                          </p:cTn>
                        </p:par>
                        <p:par>
                          <p:cTn id="8" fill="hold">
                            <p:stCondLst>
                              <p:cond delay="1000"/>
                            </p:stCondLst>
                            <p:childTnLst>
                              <p:par>
                                <p:cTn id="9" presetID="2" presetClass="entr" presetSubtype="1" fill="hold" nodeType="afterEffect">
                                  <p:stCondLst>
                                    <p:cond delay="0"/>
                                  </p:stCondLst>
                                  <p:childTnLst>
                                    <p:set>
                                      <p:cBhvr>
                                        <p:cTn id="10" dur="1" fill="hold">
                                          <p:stCondLst>
                                            <p:cond delay="0"/>
                                          </p:stCondLst>
                                        </p:cTn>
                                        <p:tgtEl>
                                          <p:spTgt spid="333"/>
                                        </p:tgtEl>
                                        <p:attrNameLst>
                                          <p:attrName>style.visibility</p:attrName>
                                        </p:attrNameLst>
                                      </p:cBhvr>
                                      <p:to>
                                        <p:strVal val="visible"/>
                                      </p:to>
                                    </p:set>
                                    <p:anim calcmode="lin" valueType="num">
                                      <p:cBhvr additive="base">
                                        <p:cTn id="11" dur="1000"/>
                                        <p:tgtEl>
                                          <p:spTgt spid="333"/>
                                        </p:tgtEl>
                                        <p:attrNameLst>
                                          <p:attrName>ppt_y</p:attrName>
                                        </p:attrNameLst>
                                      </p:cBhvr>
                                      <p:tavLst>
                                        <p:tav tm="0">
                                          <p:val>
                                            <p:strVal val="#ppt_y-1"/>
                                          </p:val>
                                        </p:tav>
                                        <p:tav tm="100000">
                                          <p:val>
                                            <p:strVal val="#ppt_y"/>
                                          </p:val>
                                        </p:tav>
                                      </p:tavLst>
                                    </p:anim>
                                  </p:childTnLst>
                                </p:cTn>
                              </p:par>
                            </p:childTnLst>
                          </p:cTn>
                        </p:par>
                        <p:par>
                          <p:cTn id="12" fill="hold">
                            <p:stCondLst>
                              <p:cond delay="2000"/>
                            </p:stCondLst>
                            <p:childTnLst>
                              <p:par>
                                <p:cTn id="13" presetID="2" presetClass="entr" presetSubtype="1" fill="hold" nodeType="afterEffect">
                                  <p:stCondLst>
                                    <p:cond delay="0"/>
                                  </p:stCondLst>
                                  <p:childTnLst>
                                    <p:set>
                                      <p:cBhvr>
                                        <p:cTn id="14" dur="1" fill="hold">
                                          <p:stCondLst>
                                            <p:cond delay="0"/>
                                          </p:stCondLst>
                                        </p:cTn>
                                        <p:tgtEl>
                                          <p:spTgt spid="331"/>
                                        </p:tgtEl>
                                        <p:attrNameLst>
                                          <p:attrName>style.visibility</p:attrName>
                                        </p:attrNameLst>
                                      </p:cBhvr>
                                      <p:to>
                                        <p:strVal val="visible"/>
                                      </p:to>
                                    </p:set>
                                    <p:anim calcmode="lin" valueType="num">
                                      <p:cBhvr additive="base">
                                        <p:cTn id="15" dur="1000"/>
                                        <p:tgtEl>
                                          <p:spTgt spid="331"/>
                                        </p:tgtEl>
                                        <p:attrNameLst>
                                          <p:attrName>ppt_y</p:attrName>
                                        </p:attrNameLst>
                                      </p:cBhvr>
                                      <p:tavLst>
                                        <p:tav tm="0">
                                          <p:val>
                                            <p:strVal val="#ppt_y-1"/>
                                          </p:val>
                                        </p:tav>
                                        <p:tav tm="100000">
                                          <p:val>
                                            <p:strVal val="#ppt_y"/>
                                          </p:val>
                                        </p:tav>
                                      </p:tavLst>
                                    </p:anim>
                                  </p:childTnLst>
                                </p:cTn>
                              </p:par>
                            </p:childTnLst>
                          </p:cTn>
                        </p:par>
                        <p:par>
                          <p:cTn id="16" fill="hold">
                            <p:stCondLst>
                              <p:cond delay="3000"/>
                            </p:stCondLst>
                            <p:childTnLst>
                              <p:par>
                                <p:cTn id="17" presetID="2" presetClass="entr" presetSubtype="1" fill="hold" nodeType="afterEffect">
                                  <p:stCondLst>
                                    <p:cond delay="0"/>
                                  </p:stCondLst>
                                  <p:childTnLst>
                                    <p:set>
                                      <p:cBhvr>
                                        <p:cTn id="18" dur="1" fill="hold">
                                          <p:stCondLst>
                                            <p:cond delay="0"/>
                                          </p:stCondLst>
                                        </p:cTn>
                                        <p:tgtEl>
                                          <p:spTgt spid="334"/>
                                        </p:tgtEl>
                                        <p:attrNameLst>
                                          <p:attrName>style.visibility</p:attrName>
                                        </p:attrNameLst>
                                      </p:cBhvr>
                                      <p:to>
                                        <p:strVal val="visible"/>
                                      </p:to>
                                    </p:set>
                                    <p:anim calcmode="lin" valueType="num">
                                      <p:cBhvr additive="base">
                                        <p:cTn id="19" dur="1000"/>
                                        <p:tgtEl>
                                          <p:spTgt spid="334"/>
                                        </p:tgtEl>
                                        <p:attrNameLst>
                                          <p:attrName>ppt_y</p:attrName>
                                        </p:attrNameLst>
                                      </p:cBhvr>
                                      <p:tavLst>
                                        <p:tav tm="0">
                                          <p:val>
                                            <p:strVal val="#ppt_y-1"/>
                                          </p:val>
                                        </p:tav>
                                        <p:tav tm="100000">
                                          <p:val>
                                            <p:strVal val="#ppt_y"/>
                                          </p:val>
                                        </p:tav>
                                      </p:tavLst>
                                    </p:anim>
                                  </p:childTnLst>
                                </p:cTn>
                              </p:par>
                            </p:childTnLst>
                          </p:cTn>
                        </p:par>
                        <p:par>
                          <p:cTn id="20" fill="hold">
                            <p:stCondLst>
                              <p:cond delay="4000"/>
                            </p:stCondLst>
                            <p:childTnLst>
                              <p:par>
                                <p:cTn id="21" presetID="2" presetClass="entr" presetSubtype="1" fill="hold" nodeType="afterEffect">
                                  <p:stCondLst>
                                    <p:cond delay="0"/>
                                  </p:stCondLst>
                                  <p:childTnLst>
                                    <p:set>
                                      <p:cBhvr>
                                        <p:cTn id="22" dur="1" fill="hold">
                                          <p:stCondLst>
                                            <p:cond delay="0"/>
                                          </p:stCondLst>
                                        </p:cTn>
                                        <p:tgtEl>
                                          <p:spTgt spid="332"/>
                                        </p:tgtEl>
                                        <p:attrNameLst>
                                          <p:attrName>style.visibility</p:attrName>
                                        </p:attrNameLst>
                                      </p:cBhvr>
                                      <p:to>
                                        <p:strVal val="visible"/>
                                      </p:to>
                                    </p:set>
                                    <p:anim calcmode="lin" valueType="num">
                                      <p:cBhvr additive="base">
                                        <p:cTn id="23" dur="1000"/>
                                        <p:tgtEl>
                                          <p:spTgt spid="3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38"/>
        <p:cNvGrpSpPr/>
        <p:nvPr/>
      </p:nvGrpSpPr>
      <p:grpSpPr>
        <a:xfrm>
          <a:off x="0" y="0"/>
          <a:ext cx="0" cy="0"/>
          <a:chOff x="0" y="0"/>
          <a:chExt cx="0" cy="0"/>
        </a:xfrm>
      </p:grpSpPr>
      <p:sp>
        <p:nvSpPr>
          <p:cNvPr id="1539" name="Google Shape;1539;p85"/>
          <p:cNvSpPr txBox="1">
            <a:spLocks noGrp="1"/>
          </p:cNvSpPr>
          <p:nvPr>
            <p:ph type="title"/>
          </p:nvPr>
        </p:nvSpPr>
        <p:spPr>
          <a:xfrm>
            <a:off x="1212600" y="2227050"/>
            <a:ext cx="3508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 and Next Steps</a:t>
            </a:r>
            <a:endParaRPr dirty="0"/>
          </a:p>
        </p:txBody>
      </p:sp>
      <p:sp>
        <p:nvSpPr>
          <p:cNvPr id="1540" name="Google Shape;1540;p85"/>
          <p:cNvSpPr txBox="1">
            <a:spLocks noGrp="1"/>
          </p:cNvSpPr>
          <p:nvPr>
            <p:ph type="title" idx="2"/>
          </p:nvPr>
        </p:nvSpPr>
        <p:spPr>
          <a:xfrm>
            <a:off x="1214500" y="1027125"/>
            <a:ext cx="24450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grpSp>
        <p:nvGrpSpPr>
          <p:cNvPr id="1542" name="Google Shape;1542;p85"/>
          <p:cNvGrpSpPr/>
          <p:nvPr/>
        </p:nvGrpSpPr>
        <p:grpSpPr>
          <a:xfrm>
            <a:off x="1105779" y="-58550"/>
            <a:ext cx="1230900" cy="2085600"/>
            <a:chOff x="3956550" y="-58550"/>
            <a:chExt cx="1230900" cy="2085600"/>
          </a:xfrm>
        </p:grpSpPr>
        <p:sp>
          <p:nvSpPr>
            <p:cNvPr id="1543" name="Google Shape;1543;p85"/>
            <p:cNvSpPr/>
            <p:nvPr/>
          </p:nvSpPr>
          <p:spPr>
            <a:xfrm>
              <a:off x="3956550" y="796150"/>
              <a:ext cx="1230900" cy="1230900"/>
            </a:xfrm>
            <a:prstGeom prst="donut">
              <a:avLst>
                <a:gd name="adj" fmla="val 691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5"/>
            <p:cNvSpPr/>
            <p:nvPr/>
          </p:nvSpPr>
          <p:spPr>
            <a:xfrm rot="-5400000">
              <a:off x="4120350" y="348850"/>
              <a:ext cx="903300" cy="88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5" name="Google Shape;1545;p85"/>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 name="Google Shape;1546;p85"/>
          <p:cNvGrpSpPr/>
          <p:nvPr/>
        </p:nvGrpSpPr>
        <p:grpSpPr>
          <a:xfrm>
            <a:off x="629692" y="1105264"/>
            <a:ext cx="144992" cy="269768"/>
            <a:chOff x="629692" y="1105264"/>
            <a:chExt cx="144992" cy="269768"/>
          </a:xfrm>
        </p:grpSpPr>
        <p:sp>
          <p:nvSpPr>
            <p:cNvPr id="1547" name="Google Shape;1547;p85"/>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5"/>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9" name="Google Shape;1549;p85">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1550" name="Google Shape;1550;p85">
            <a:hlinkClick r:id="rId4" action="ppaction://hlinksldjump"/>
          </p:cNvPr>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000" b="1">
                <a:solidFill>
                  <a:schemeClr val="lt1"/>
                </a:solidFill>
                <a:latin typeface="Montserrat"/>
                <a:ea typeface="Montserrat"/>
                <a:cs typeface="Montserrat"/>
                <a:sym typeface="Montserrat"/>
              </a:rPr>
              <a:t>5</a:t>
            </a:r>
            <a:endParaRPr sz="1000"/>
          </a:p>
        </p:txBody>
      </p:sp>
      <p:sp>
        <p:nvSpPr>
          <p:cNvPr id="1551" name="Google Shape;1551;p85">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552" name="Google Shape;1552;p85">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542"/>
                                        </p:tgtEl>
                                        <p:attrNameLst>
                                          <p:attrName>style.visibility</p:attrName>
                                        </p:attrNameLst>
                                      </p:cBhvr>
                                      <p:to>
                                        <p:strVal val="visible"/>
                                      </p:to>
                                    </p:set>
                                    <p:anim calcmode="lin" valueType="num">
                                      <p:cBhvr additive="base">
                                        <p:cTn id="7" dur="1500"/>
                                        <p:tgtEl>
                                          <p:spTgt spid="1542"/>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1540"/>
                                        </p:tgtEl>
                                        <p:attrNameLst>
                                          <p:attrName>style.visibility</p:attrName>
                                        </p:attrNameLst>
                                      </p:cBhvr>
                                      <p:to>
                                        <p:strVal val="visible"/>
                                      </p:to>
                                    </p:set>
                                    <p:anim calcmode="lin" valueType="num">
                                      <p:cBhvr additive="base">
                                        <p:cTn id="10" dur="1500"/>
                                        <p:tgtEl>
                                          <p:spTgt spid="15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33446C0-3C6A-9236-4B2F-6CB3407F8A8F}"/>
              </a:ext>
            </a:extLst>
          </p:cNvPr>
          <p:cNvSpPr>
            <a:spLocks noGrp="1"/>
          </p:cNvSpPr>
          <p:nvPr>
            <p:ph type="body" idx="1"/>
          </p:nvPr>
        </p:nvSpPr>
        <p:spPr/>
        <p:txBody>
          <a:bodyPr/>
          <a:lstStyle/>
          <a:p>
            <a:pPr marL="158750" indent="0">
              <a:buNone/>
            </a:pPr>
            <a:r>
              <a:rPr lang="en-US" dirty="0"/>
              <a:t>It appears that we achieved the best results with our 14</a:t>
            </a:r>
            <a:r>
              <a:rPr lang="en-US" baseline="30000" dirty="0"/>
              <a:t>th</a:t>
            </a:r>
            <a:r>
              <a:rPr lang="en-US" dirty="0"/>
              <a:t> model, utilizing a 0.03 dropout rate and a 2000-unit first deep layer with regularization, resulting in an accuracy of 0.6835. </a:t>
            </a:r>
          </a:p>
          <a:p>
            <a:pPr marL="158750" indent="0">
              <a:buNone/>
            </a:pPr>
            <a:endParaRPr lang="en-US" dirty="0"/>
          </a:p>
          <a:p>
            <a:pPr marL="158750" indent="0">
              <a:buNone/>
            </a:pPr>
            <a:r>
              <a:rPr lang="en-US" dirty="0"/>
              <a:t>This performance is quite promising for sports betting. We hypothesize that in instances of good model performance but underfitting, we may lack sufficient data to comprehensively address our query. The next steps could involve incorporating rolling averages and window functions, which could serve as significant differentiators.</a:t>
            </a:r>
          </a:p>
          <a:p>
            <a:pPr marL="158750" indent="0">
              <a:buNone/>
            </a:pPr>
            <a:endParaRPr lang="en-US" dirty="0"/>
          </a:p>
          <a:p>
            <a:pPr marL="158750" indent="0">
              <a:buNone/>
            </a:pPr>
            <a:r>
              <a:rPr lang="en-US" dirty="0"/>
              <a:t>Next Steps:</a:t>
            </a:r>
          </a:p>
          <a:p>
            <a:pPr marL="444500" indent="-285750">
              <a:buFont typeface="Arial" panose="020B0604020202020204" pitchFamily="34" charset="0"/>
              <a:buChar char="•"/>
            </a:pPr>
            <a:r>
              <a:rPr lang="en-US" dirty="0"/>
              <a:t>Circle back to feature engineering and build more value velocity features. We believe that rolling averages and rate of change features will help with current state.</a:t>
            </a:r>
          </a:p>
          <a:p>
            <a:pPr marL="444500" indent="-285750">
              <a:buFont typeface="Arial" panose="020B0604020202020204" pitchFamily="34" charset="0"/>
              <a:buChar char="•"/>
            </a:pPr>
            <a:r>
              <a:rPr lang="en-US" dirty="0"/>
              <a:t>For example: NC State had a poor regular season, but did exceptionally in the ACC tournament. The data within was more aligned with their performance in the NCAA tournament.</a:t>
            </a:r>
          </a:p>
        </p:txBody>
      </p:sp>
      <p:sp>
        <p:nvSpPr>
          <p:cNvPr id="3" name="Title 2">
            <a:extLst>
              <a:ext uri="{FF2B5EF4-FFF2-40B4-BE49-F238E27FC236}">
                <a16:creationId xmlns:a16="http://schemas.microsoft.com/office/drawing/2014/main" id="{DBD87039-7DC6-45C2-0184-5CF1D11E3A72}"/>
              </a:ext>
            </a:extLst>
          </p:cNvPr>
          <p:cNvSpPr>
            <a:spLocks noGrp="1"/>
          </p:cNvSpPr>
          <p:nvPr>
            <p:ph type="title"/>
          </p:nvPr>
        </p:nvSpPr>
        <p:spPr/>
        <p:txBody>
          <a:bodyPr/>
          <a:lstStyle/>
          <a:p>
            <a:r>
              <a:rPr lang="en-US" dirty="0"/>
              <a:t>Conclusion and Next steps</a:t>
            </a:r>
          </a:p>
        </p:txBody>
      </p:sp>
    </p:spTree>
    <p:extLst>
      <p:ext uri="{BB962C8B-B14F-4D97-AF65-F5344CB8AC3E}">
        <p14:creationId xmlns:p14="http://schemas.microsoft.com/office/powerpoint/2010/main" val="31558689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826E3-18BA-B425-7EE4-7702CBA63575}"/>
              </a:ext>
            </a:extLst>
          </p:cNvPr>
          <p:cNvSpPr>
            <a:spLocks noGrp="1"/>
          </p:cNvSpPr>
          <p:nvPr>
            <p:ph type="title"/>
          </p:nvPr>
        </p:nvSpPr>
        <p:spPr/>
        <p:txBody>
          <a:bodyPr/>
          <a:lstStyle/>
          <a:p>
            <a:r>
              <a:rPr lang="en-US" dirty="0"/>
              <a:t>Appendix</a:t>
            </a:r>
          </a:p>
        </p:txBody>
      </p:sp>
    </p:spTree>
    <p:extLst>
      <p:ext uri="{BB962C8B-B14F-4D97-AF65-F5344CB8AC3E}">
        <p14:creationId xmlns:p14="http://schemas.microsoft.com/office/powerpoint/2010/main" val="3881910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21A2EF-8D64-90CE-B318-1373408A315E}"/>
              </a:ext>
            </a:extLst>
          </p:cNvPr>
          <p:cNvSpPr>
            <a:spLocks noGrp="1"/>
          </p:cNvSpPr>
          <p:nvPr>
            <p:ph type="body" idx="1"/>
          </p:nvPr>
        </p:nvSpPr>
        <p:spPr>
          <a:xfrm>
            <a:off x="686700" y="1076275"/>
            <a:ext cx="3156638" cy="3265800"/>
          </a:xfrm>
        </p:spPr>
        <p:txBody>
          <a:bodyPr/>
          <a:lstStyle/>
          <a:p>
            <a:pPr>
              <a:buFont typeface="Arial" panose="020B0604020202020204" pitchFamily="34" charset="0"/>
              <a:buChar char="•"/>
            </a:pPr>
            <a:r>
              <a:rPr lang="en-US" dirty="0"/>
              <a:t>Performed Principal Component Analysis and extracted the top 20 features out of 172.</a:t>
            </a:r>
          </a:p>
          <a:p>
            <a:pPr>
              <a:buFont typeface="Arial" panose="020B0604020202020204" pitchFamily="34" charset="0"/>
              <a:buChar char="•"/>
            </a:pPr>
            <a:r>
              <a:rPr lang="en-US" dirty="0"/>
              <a:t>Analyzed the features using pair plots.</a:t>
            </a:r>
          </a:p>
        </p:txBody>
      </p:sp>
      <p:pic>
        <p:nvPicPr>
          <p:cNvPr id="5" name="Picture 4">
            <a:extLst>
              <a:ext uri="{FF2B5EF4-FFF2-40B4-BE49-F238E27FC236}">
                <a16:creationId xmlns:a16="http://schemas.microsoft.com/office/drawing/2014/main" id="{A7271B52-4D43-CA0A-035B-C5AA3A356BBB}"/>
              </a:ext>
            </a:extLst>
          </p:cNvPr>
          <p:cNvPicPr>
            <a:picLocks noChangeAspect="1"/>
          </p:cNvPicPr>
          <p:nvPr/>
        </p:nvPicPr>
        <p:blipFill>
          <a:blip r:embed="rId2"/>
          <a:stretch>
            <a:fillRect/>
          </a:stretch>
        </p:blipFill>
        <p:spPr>
          <a:xfrm>
            <a:off x="4071938" y="221456"/>
            <a:ext cx="4700588" cy="4700588"/>
          </a:xfrm>
          <a:prstGeom prst="rect">
            <a:avLst/>
          </a:prstGeom>
        </p:spPr>
      </p:pic>
    </p:spTree>
    <p:extLst>
      <p:ext uri="{BB962C8B-B14F-4D97-AF65-F5344CB8AC3E}">
        <p14:creationId xmlns:p14="http://schemas.microsoft.com/office/powerpoint/2010/main" val="1197426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57"/>
          <p:cNvSpPr txBox="1">
            <a:spLocks noGrp="1"/>
          </p:cNvSpPr>
          <p:nvPr>
            <p:ph type="title"/>
          </p:nvPr>
        </p:nvSpPr>
        <p:spPr>
          <a:xfrm>
            <a:off x="5112425" y="2227050"/>
            <a:ext cx="2876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 to Dataset</a:t>
            </a:r>
            <a:endParaRPr dirty="0"/>
          </a:p>
        </p:txBody>
      </p:sp>
      <p:sp>
        <p:nvSpPr>
          <p:cNvPr id="452" name="Google Shape;452;p57"/>
          <p:cNvSpPr txBox="1">
            <a:spLocks noGrp="1"/>
          </p:cNvSpPr>
          <p:nvPr>
            <p:ph type="title" idx="2"/>
          </p:nvPr>
        </p:nvSpPr>
        <p:spPr>
          <a:xfrm>
            <a:off x="5112425" y="1027125"/>
            <a:ext cx="2445000" cy="841800"/>
          </a:xfrm>
          <a:prstGeom prst="rect">
            <a:avLst/>
          </a:prstGeom>
        </p:spPr>
        <p:txBody>
          <a:bodyPr spcFirstLastPara="1" wrap="square" lIns="182875" tIns="91425" rIns="91425" bIns="91425" anchor="b" anchorCtr="0">
            <a:noAutofit/>
          </a:bodyPr>
          <a:lstStyle/>
          <a:p>
            <a:pPr marL="0" lvl="0" indent="0" algn="l" rtl="0">
              <a:spcBef>
                <a:spcPts val="0"/>
              </a:spcBef>
              <a:spcAft>
                <a:spcPts val="0"/>
              </a:spcAft>
              <a:buNone/>
            </a:pPr>
            <a:r>
              <a:rPr lang="en"/>
              <a:t>01</a:t>
            </a:r>
            <a:endParaRPr/>
          </a:p>
        </p:txBody>
      </p:sp>
      <p:sp>
        <p:nvSpPr>
          <p:cNvPr id="453" name="Google Shape;453;p57"/>
          <p:cNvSpPr txBox="1">
            <a:spLocks noGrp="1"/>
          </p:cNvSpPr>
          <p:nvPr>
            <p:ph type="subTitle" idx="1"/>
          </p:nvPr>
        </p:nvSpPr>
        <p:spPr>
          <a:xfrm>
            <a:off x="3943349" y="3201765"/>
            <a:ext cx="4857749"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We have multiple datasets like NCAA tournament data, city data, conference data, coach data, season detail data and teams' data. We combined all the data. Performed feature engineering.</a:t>
            </a:r>
          </a:p>
        </p:txBody>
      </p:sp>
      <p:sp>
        <p:nvSpPr>
          <p:cNvPr id="454" name="Google Shape;454;p57"/>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57"/>
          <p:cNvGrpSpPr/>
          <p:nvPr/>
        </p:nvGrpSpPr>
        <p:grpSpPr>
          <a:xfrm>
            <a:off x="629692" y="1105264"/>
            <a:ext cx="144992" cy="269768"/>
            <a:chOff x="629692" y="1105264"/>
            <a:chExt cx="144992" cy="269768"/>
          </a:xfrm>
        </p:grpSpPr>
        <p:sp>
          <p:nvSpPr>
            <p:cNvPr id="456" name="Google Shape;456;p57"/>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7"/>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 name="Google Shape;458;p57">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459" name="Google Shape;459;p57">
            <a:hlinkClick r:id="rId4" action="ppaction://hlinksldjump"/>
          </p:cNvPr>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000" b="1">
                <a:solidFill>
                  <a:schemeClr val="lt1"/>
                </a:solidFill>
                <a:latin typeface="Montserrat"/>
                <a:ea typeface="Montserrat"/>
                <a:cs typeface="Montserrat"/>
                <a:sym typeface="Montserrat"/>
              </a:rPr>
              <a:t>1</a:t>
            </a:r>
            <a:endParaRPr sz="1000"/>
          </a:p>
        </p:txBody>
      </p:sp>
      <p:sp>
        <p:nvSpPr>
          <p:cNvPr id="460" name="Google Shape;460;p57">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461" name="Google Shape;461;p57">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grpSp>
        <p:nvGrpSpPr>
          <p:cNvPr id="462" name="Google Shape;462;p57"/>
          <p:cNvGrpSpPr/>
          <p:nvPr/>
        </p:nvGrpSpPr>
        <p:grpSpPr>
          <a:xfrm>
            <a:off x="5017125" y="796150"/>
            <a:ext cx="4246000" cy="1230900"/>
            <a:chOff x="5017125" y="796150"/>
            <a:chExt cx="4246000" cy="1230900"/>
          </a:xfrm>
        </p:grpSpPr>
        <p:sp>
          <p:nvSpPr>
            <p:cNvPr id="463" name="Google Shape;463;p57"/>
            <p:cNvSpPr/>
            <p:nvPr/>
          </p:nvSpPr>
          <p:spPr>
            <a:xfrm>
              <a:off x="5017125" y="796150"/>
              <a:ext cx="1230900" cy="1230900"/>
            </a:xfrm>
            <a:prstGeom prst="donut">
              <a:avLst>
                <a:gd name="adj" fmla="val 691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7"/>
            <p:cNvSpPr/>
            <p:nvPr/>
          </p:nvSpPr>
          <p:spPr>
            <a:xfrm>
              <a:off x="6192625" y="1403775"/>
              <a:ext cx="3070500" cy="88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462"/>
                                        </p:tgtEl>
                                        <p:attrNameLst>
                                          <p:attrName>style.visibility</p:attrName>
                                        </p:attrNameLst>
                                      </p:cBhvr>
                                      <p:to>
                                        <p:strVal val="visible"/>
                                      </p:to>
                                    </p:set>
                                    <p:anim calcmode="lin" valueType="num">
                                      <p:cBhvr additive="base">
                                        <p:cTn id="7" dur="1500"/>
                                        <p:tgtEl>
                                          <p:spTgt spid="462"/>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452"/>
                                        </p:tgtEl>
                                        <p:attrNameLst>
                                          <p:attrName>style.visibility</p:attrName>
                                        </p:attrNameLst>
                                      </p:cBhvr>
                                      <p:to>
                                        <p:strVal val="visible"/>
                                      </p:to>
                                    </p:set>
                                    <p:anim calcmode="lin" valueType="num">
                                      <p:cBhvr additive="base">
                                        <p:cTn id="10" dur="1500"/>
                                        <p:tgtEl>
                                          <p:spTgt spid="45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A8E161-39BE-6201-610C-BB9D4FD4C416}"/>
              </a:ext>
            </a:extLst>
          </p:cNvPr>
          <p:cNvSpPr>
            <a:spLocks noGrp="1"/>
          </p:cNvSpPr>
          <p:nvPr>
            <p:ph type="body" idx="1"/>
          </p:nvPr>
        </p:nvSpPr>
        <p:spPr>
          <a:xfrm>
            <a:off x="566560" y="1255280"/>
            <a:ext cx="3128063" cy="2632940"/>
          </a:xfrm>
        </p:spPr>
        <p:txBody>
          <a:bodyPr/>
          <a:lstStyle/>
          <a:p>
            <a:pPr>
              <a:buFont typeface="Arial" panose="020B0604020202020204" pitchFamily="34" charset="0"/>
              <a:buChar char="•"/>
            </a:pPr>
            <a:r>
              <a:rPr lang="en-US" dirty="0"/>
              <a:t>We used a combination of ibis and </a:t>
            </a:r>
            <a:r>
              <a:rPr lang="en-US" dirty="0" err="1"/>
              <a:t>snowpark</a:t>
            </a:r>
            <a:r>
              <a:rPr lang="en-US" dirty="0"/>
              <a:t> for data preprocessing and feature engineering.</a:t>
            </a:r>
          </a:p>
          <a:p>
            <a:pPr>
              <a:buFont typeface="Arial" panose="020B0604020202020204" pitchFamily="34" charset="0"/>
              <a:buChar char="•"/>
            </a:pPr>
            <a:r>
              <a:rPr lang="en-US" dirty="0"/>
              <a:t>Performed Principal Component Analysis and extracted the top 20 features out of 172.</a:t>
            </a:r>
          </a:p>
          <a:p>
            <a:pPr>
              <a:buFont typeface="Arial" panose="020B0604020202020204" pitchFamily="34" charset="0"/>
              <a:buChar char="•"/>
            </a:pPr>
            <a:r>
              <a:rPr lang="en-US" dirty="0"/>
              <a:t>Checked the Correlation matrix of the top 20 features.</a:t>
            </a:r>
          </a:p>
          <a:p>
            <a:pPr>
              <a:buFont typeface="Arial" panose="020B0604020202020204" pitchFamily="34" charset="0"/>
              <a:buChar char="•"/>
            </a:pPr>
            <a:r>
              <a:rPr lang="en-US" dirty="0"/>
              <a:t>Winning FGA3_Median and FGM3 mean have high correlation.</a:t>
            </a:r>
          </a:p>
          <a:p>
            <a:endParaRPr lang="en-US" dirty="0"/>
          </a:p>
          <a:p>
            <a:endParaRPr lang="en-US" dirty="0"/>
          </a:p>
        </p:txBody>
      </p:sp>
      <p:sp>
        <p:nvSpPr>
          <p:cNvPr id="3" name="Title 2">
            <a:extLst>
              <a:ext uri="{FF2B5EF4-FFF2-40B4-BE49-F238E27FC236}">
                <a16:creationId xmlns:a16="http://schemas.microsoft.com/office/drawing/2014/main" id="{B25394FC-A1E0-75AF-09C6-537F448F84DD}"/>
              </a:ext>
            </a:extLst>
          </p:cNvPr>
          <p:cNvSpPr>
            <a:spLocks noGrp="1"/>
          </p:cNvSpPr>
          <p:nvPr>
            <p:ph type="title"/>
          </p:nvPr>
        </p:nvSpPr>
        <p:spPr/>
        <p:txBody>
          <a:bodyPr/>
          <a:lstStyle/>
          <a:p>
            <a:r>
              <a:rPr lang="en-US" dirty="0"/>
              <a:t>Exploratory Data Analysis</a:t>
            </a:r>
          </a:p>
        </p:txBody>
      </p:sp>
      <p:pic>
        <p:nvPicPr>
          <p:cNvPr id="5" name="Picture 4">
            <a:extLst>
              <a:ext uri="{FF2B5EF4-FFF2-40B4-BE49-F238E27FC236}">
                <a16:creationId xmlns:a16="http://schemas.microsoft.com/office/drawing/2014/main" id="{5DC6E46D-45F9-09F3-2B53-C0B60A18CE7E}"/>
              </a:ext>
            </a:extLst>
          </p:cNvPr>
          <p:cNvPicPr>
            <a:picLocks noChangeAspect="1"/>
          </p:cNvPicPr>
          <p:nvPr/>
        </p:nvPicPr>
        <p:blipFill>
          <a:blip r:embed="rId3"/>
          <a:stretch>
            <a:fillRect/>
          </a:stretch>
        </p:blipFill>
        <p:spPr>
          <a:xfrm>
            <a:off x="3927813" y="959312"/>
            <a:ext cx="4443412" cy="3970499"/>
          </a:xfrm>
          <a:prstGeom prst="rect">
            <a:avLst/>
          </a:prstGeom>
        </p:spPr>
      </p:pic>
    </p:spTree>
    <p:extLst>
      <p:ext uri="{BB962C8B-B14F-4D97-AF65-F5344CB8AC3E}">
        <p14:creationId xmlns:p14="http://schemas.microsoft.com/office/powerpoint/2010/main" val="892412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21A2EF-8D64-90CE-B318-1373408A315E}"/>
              </a:ext>
            </a:extLst>
          </p:cNvPr>
          <p:cNvSpPr>
            <a:spLocks noGrp="1"/>
          </p:cNvSpPr>
          <p:nvPr>
            <p:ph type="body" idx="1"/>
          </p:nvPr>
        </p:nvSpPr>
        <p:spPr>
          <a:xfrm>
            <a:off x="639978" y="1516062"/>
            <a:ext cx="3156638" cy="2111375"/>
          </a:xfrm>
        </p:spPr>
        <p:txBody>
          <a:bodyPr/>
          <a:lstStyle/>
          <a:p>
            <a:pPr>
              <a:buFont typeface="Arial" panose="020B0604020202020204" pitchFamily="34" charset="0"/>
              <a:buChar char="•"/>
            </a:pPr>
            <a:r>
              <a:rPr lang="en-US" dirty="0"/>
              <a:t>Performed Principal Component Analysis and extracted the top 5 features out of 172.</a:t>
            </a:r>
          </a:p>
          <a:p>
            <a:pPr>
              <a:buFont typeface="Arial" panose="020B0604020202020204" pitchFamily="34" charset="0"/>
              <a:buChar char="•"/>
            </a:pPr>
            <a:r>
              <a:rPr lang="en-US" dirty="0"/>
              <a:t>Analyzed the features using pair plots.</a:t>
            </a:r>
          </a:p>
          <a:p>
            <a:pPr>
              <a:buFont typeface="Arial" panose="020B0604020202020204" pitchFamily="34" charset="0"/>
              <a:buChar char="•"/>
            </a:pPr>
            <a:r>
              <a:rPr lang="en-US" dirty="0"/>
              <a:t>Wining score is roughly normally distributed</a:t>
            </a:r>
          </a:p>
          <a:p>
            <a:pPr>
              <a:buFont typeface="Arial" panose="020B0604020202020204" pitchFamily="34" charset="0"/>
              <a:buChar char="•"/>
            </a:pPr>
            <a:r>
              <a:rPr lang="en-US" dirty="0"/>
              <a:t>Whereas losing pf </a:t>
            </a:r>
            <a:r>
              <a:rPr lang="en-US" dirty="0" err="1"/>
              <a:t>stddev</a:t>
            </a:r>
            <a:r>
              <a:rPr lang="en-US" dirty="0"/>
              <a:t> is right skewed.</a:t>
            </a:r>
          </a:p>
          <a:p>
            <a:pPr>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B0884DDC-329B-774F-2FB3-7E07D3651A2D}"/>
              </a:ext>
            </a:extLst>
          </p:cNvPr>
          <p:cNvPicPr>
            <a:picLocks noChangeAspect="1"/>
          </p:cNvPicPr>
          <p:nvPr/>
        </p:nvPicPr>
        <p:blipFill>
          <a:blip r:embed="rId3"/>
          <a:stretch>
            <a:fillRect/>
          </a:stretch>
        </p:blipFill>
        <p:spPr>
          <a:xfrm>
            <a:off x="4054291" y="281299"/>
            <a:ext cx="4595799" cy="4580902"/>
          </a:xfrm>
          <a:prstGeom prst="rect">
            <a:avLst/>
          </a:prstGeom>
        </p:spPr>
      </p:pic>
    </p:spTree>
    <p:extLst>
      <p:ext uri="{BB962C8B-B14F-4D97-AF65-F5344CB8AC3E}">
        <p14:creationId xmlns:p14="http://schemas.microsoft.com/office/powerpoint/2010/main" val="3732331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70"/>
          <p:cNvSpPr txBox="1">
            <a:spLocks noGrp="1"/>
          </p:cNvSpPr>
          <p:nvPr>
            <p:ph type="title"/>
          </p:nvPr>
        </p:nvSpPr>
        <p:spPr>
          <a:xfrm>
            <a:off x="1212600" y="2227050"/>
            <a:ext cx="3508200" cy="841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IN" dirty="0"/>
              <a:t>Challenges and Motivation</a:t>
            </a:r>
          </a:p>
        </p:txBody>
      </p:sp>
      <p:sp>
        <p:nvSpPr>
          <p:cNvPr id="930" name="Google Shape;930;p70"/>
          <p:cNvSpPr txBox="1">
            <a:spLocks noGrp="1"/>
          </p:cNvSpPr>
          <p:nvPr>
            <p:ph type="title" idx="2"/>
          </p:nvPr>
        </p:nvSpPr>
        <p:spPr>
          <a:xfrm>
            <a:off x="1212600" y="1027125"/>
            <a:ext cx="24450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931" name="Google Shape;931;p70"/>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 name="Google Shape;932;p70"/>
          <p:cNvGrpSpPr/>
          <p:nvPr/>
        </p:nvGrpSpPr>
        <p:grpSpPr>
          <a:xfrm>
            <a:off x="629692" y="1105264"/>
            <a:ext cx="144992" cy="269768"/>
            <a:chOff x="629692" y="1105264"/>
            <a:chExt cx="144992" cy="269768"/>
          </a:xfrm>
        </p:grpSpPr>
        <p:sp>
          <p:nvSpPr>
            <p:cNvPr id="933" name="Google Shape;933;p70"/>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0"/>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70">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936" name="Google Shape;936;p70">
            <a:hlinkClick r:id="rId4" action="ppaction://hlinksldjump"/>
          </p:cNvPr>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000" b="1">
                <a:solidFill>
                  <a:schemeClr val="lt1"/>
                </a:solidFill>
                <a:latin typeface="Montserrat"/>
                <a:ea typeface="Montserrat"/>
                <a:cs typeface="Montserrat"/>
                <a:sym typeface="Montserrat"/>
              </a:rPr>
              <a:t>2</a:t>
            </a:r>
            <a:endParaRPr sz="1000"/>
          </a:p>
        </p:txBody>
      </p:sp>
      <p:sp>
        <p:nvSpPr>
          <p:cNvPr id="937" name="Google Shape;937;p70">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938" name="Google Shape;938;p70">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grpSp>
        <p:nvGrpSpPr>
          <p:cNvPr id="940" name="Google Shape;940;p70"/>
          <p:cNvGrpSpPr/>
          <p:nvPr/>
        </p:nvGrpSpPr>
        <p:grpSpPr>
          <a:xfrm>
            <a:off x="1105779" y="-58550"/>
            <a:ext cx="1230900" cy="2085600"/>
            <a:chOff x="3956550" y="-58550"/>
            <a:chExt cx="1230900" cy="2085600"/>
          </a:xfrm>
        </p:grpSpPr>
        <p:sp>
          <p:nvSpPr>
            <p:cNvPr id="941" name="Google Shape;941;p70"/>
            <p:cNvSpPr/>
            <p:nvPr/>
          </p:nvSpPr>
          <p:spPr>
            <a:xfrm>
              <a:off x="3956550" y="796150"/>
              <a:ext cx="1230900" cy="1230900"/>
            </a:xfrm>
            <a:prstGeom prst="donut">
              <a:avLst>
                <a:gd name="adj" fmla="val 691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0"/>
            <p:cNvSpPr/>
            <p:nvPr/>
          </p:nvSpPr>
          <p:spPr>
            <a:xfrm rot="-5400000">
              <a:off x="4120350" y="348850"/>
              <a:ext cx="903300" cy="88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940"/>
                                        </p:tgtEl>
                                        <p:attrNameLst>
                                          <p:attrName>style.visibility</p:attrName>
                                        </p:attrNameLst>
                                      </p:cBhvr>
                                      <p:to>
                                        <p:strVal val="visible"/>
                                      </p:to>
                                    </p:set>
                                    <p:anim calcmode="lin" valueType="num">
                                      <p:cBhvr additive="base">
                                        <p:cTn id="7" dur="1500"/>
                                        <p:tgtEl>
                                          <p:spTgt spid="940"/>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930"/>
                                        </p:tgtEl>
                                        <p:attrNameLst>
                                          <p:attrName>style.visibility</p:attrName>
                                        </p:attrNameLst>
                                      </p:cBhvr>
                                      <p:to>
                                        <p:strVal val="visible"/>
                                      </p:to>
                                    </p:set>
                                    <p:anim calcmode="lin" valueType="num">
                                      <p:cBhvr additive="base">
                                        <p:cTn id="10" dur="1500"/>
                                        <p:tgtEl>
                                          <p:spTgt spid="9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13ED08-55A9-798D-4289-12C9F393D3E9}"/>
              </a:ext>
            </a:extLst>
          </p:cNvPr>
          <p:cNvSpPr>
            <a:spLocks noGrp="1"/>
          </p:cNvSpPr>
          <p:nvPr>
            <p:ph type="body" idx="1"/>
          </p:nvPr>
        </p:nvSpPr>
        <p:spPr/>
        <p:txBody>
          <a:bodyPr/>
          <a:lstStyle/>
          <a:p>
            <a:r>
              <a:rPr lang="en-US" dirty="0"/>
              <a:t>With 272 columns it was difficult to understand what will be useful from the sea of information</a:t>
            </a:r>
          </a:p>
          <a:p>
            <a:pPr lvl="1"/>
            <a:r>
              <a:rPr lang="en-US" dirty="0"/>
              <a:t>This step was completed with time and domain knowledge</a:t>
            </a:r>
          </a:p>
          <a:p>
            <a:pPr lvl="1"/>
            <a:r>
              <a:rPr lang="en-US" dirty="0"/>
              <a:t>Many of the features needed to be transformed in order to be useful for model training.</a:t>
            </a:r>
          </a:p>
        </p:txBody>
      </p:sp>
      <p:sp>
        <p:nvSpPr>
          <p:cNvPr id="3" name="Title 2">
            <a:extLst>
              <a:ext uri="{FF2B5EF4-FFF2-40B4-BE49-F238E27FC236}">
                <a16:creationId xmlns:a16="http://schemas.microsoft.com/office/drawing/2014/main" id="{D350AE00-DABB-93C0-87EA-825F540C4F75}"/>
              </a:ext>
            </a:extLst>
          </p:cNvPr>
          <p:cNvSpPr>
            <a:spLocks noGrp="1"/>
          </p:cNvSpPr>
          <p:nvPr>
            <p:ph type="title"/>
          </p:nvPr>
        </p:nvSpPr>
        <p:spPr/>
        <p:txBody>
          <a:bodyPr/>
          <a:lstStyle/>
          <a:p>
            <a:r>
              <a:rPr lang="en-US" dirty="0"/>
              <a:t>Data Selection</a:t>
            </a:r>
          </a:p>
        </p:txBody>
      </p:sp>
    </p:spTree>
    <p:extLst>
      <p:ext uri="{BB962C8B-B14F-4D97-AF65-F5344CB8AC3E}">
        <p14:creationId xmlns:p14="http://schemas.microsoft.com/office/powerpoint/2010/main" val="3105101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13ED08-55A9-798D-4289-12C9F393D3E9}"/>
              </a:ext>
            </a:extLst>
          </p:cNvPr>
          <p:cNvSpPr>
            <a:spLocks noGrp="1"/>
          </p:cNvSpPr>
          <p:nvPr>
            <p:ph type="body" idx="1"/>
          </p:nvPr>
        </p:nvSpPr>
        <p:spPr/>
        <p:txBody>
          <a:bodyPr/>
          <a:lstStyle/>
          <a:p>
            <a:r>
              <a:rPr lang="en-US" dirty="0"/>
              <a:t>There were lots of different attempts to optimize the structure of the deep neural network</a:t>
            </a:r>
          </a:p>
          <a:p>
            <a:pPr lvl="1"/>
            <a:r>
              <a:rPr lang="en-US" dirty="0"/>
              <a:t>Despite this, we were not able to achieve above our target accuracy of 75%</a:t>
            </a:r>
          </a:p>
          <a:p>
            <a:pPr marL="615950" lvl="1" indent="0">
              <a:buNone/>
            </a:pPr>
            <a:endParaRPr lang="en-US" dirty="0"/>
          </a:p>
          <a:p>
            <a:r>
              <a:rPr lang="en-US" dirty="0"/>
              <a:t>This was likely the wrong lever to keep pulling. </a:t>
            </a:r>
          </a:p>
          <a:p>
            <a:pPr lvl="1"/>
            <a:r>
              <a:rPr lang="en-US" dirty="0"/>
              <a:t>We believe that the best way to improve the accuracy is to include more data to help the optimal neural network predict. This is likely going to be window functions and lag features.</a:t>
            </a:r>
          </a:p>
        </p:txBody>
      </p:sp>
      <p:sp>
        <p:nvSpPr>
          <p:cNvPr id="3" name="Title 2">
            <a:extLst>
              <a:ext uri="{FF2B5EF4-FFF2-40B4-BE49-F238E27FC236}">
                <a16:creationId xmlns:a16="http://schemas.microsoft.com/office/drawing/2014/main" id="{D350AE00-DABB-93C0-87EA-825F540C4F75}"/>
              </a:ext>
            </a:extLst>
          </p:cNvPr>
          <p:cNvSpPr>
            <a:spLocks noGrp="1"/>
          </p:cNvSpPr>
          <p:nvPr>
            <p:ph type="title"/>
          </p:nvPr>
        </p:nvSpPr>
        <p:spPr/>
        <p:txBody>
          <a:bodyPr/>
          <a:lstStyle/>
          <a:p>
            <a:r>
              <a:rPr lang="en-US" dirty="0"/>
              <a:t>Neural Network Structure</a:t>
            </a:r>
          </a:p>
        </p:txBody>
      </p:sp>
    </p:spTree>
    <p:extLst>
      <p:ext uri="{BB962C8B-B14F-4D97-AF65-F5344CB8AC3E}">
        <p14:creationId xmlns:p14="http://schemas.microsoft.com/office/powerpoint/2010/main" val="2811212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76"/>
          <p:cNvSpPr txBox="1">
            <a:spLocks noGrp="1"/>
          </p:cNvSpPr>
          <p:nvPr>
            <p:ph type="title"/>
          </p:nvPr>
        </p:nvSpPr>
        <p:spPr>
          <a:xfrm>
            <a:off x="2817900" y="2227050"/>
            <a:ext cx="3508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Approach</a:t>
            </a:r>
            <a:endParaRPr dirty="0"/>
          </a:p>
        </p:txBody>
      </p:sp>
      <p:sp>
        <p:nvSpPr>
          <p:cNvPr id="1143" name="Google Shape;1143;p76"/>
          <p:cNvSpPr txBox="1">
            <a:spLocks noGrp="1"/>
          </p:cNvSpPr>
          <p:nvPr>
            <p:ph type="title" idx="2"/>
          </p:nvPr>
        </p:nvSpPr>
        <p:spPr>
          <a:xfrm>
            <a:off x="3349500" y="1027125"/>
            <a:ext cx="24450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grpSp>
        <p:nvGrpSpPr>
          <p:cNvPr id="1145" name="Google Shape;1145;p76"/>
          <p:cNvGrpSpPr/>
          <p:nvPr/>
        </p:nvGrpSpPr>
        <p:grpSpPr>
          <a:xfrm>
            <a:off x="3956550" y="-58550"/>
            <a:ext cx="1230900" cy="2085600"/>
            <a:chOff x="3956550" y="-58550"/>
            <a:chExt cx="1230900" cy="2085600"/>
          </a:xfrm>
        </p:grpSpPr>
        <p:sp>
          <p:nvSpPr>
            <p:cNvPr id="1146" name="Google Shape;1146;p76"/>
            <p:cNvSpPr/>
            <p:nvPr/>
          </p:nvSpPr>
          <p:spPr>
            <a:xfrm>
              <a:off x="3956550" y="796150"/>
              <a:ext cx="1230900" cy="1230900"/>
            </a:xfrm>
            <a:prstGeom prst="donut">
              <a:avLst>
                <a:gd name="adj" fmla="val 691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6"/>
            <p:cNvSpPr/>
            <p:nvPr/>
          </p:nvSpPr>
          <p:spPr>
            <a:xfrm rot="-5400000">
              <a:off x="4120350" y="348850"/>
              <a:ext cx="903300" cy="88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 name="Google Shape;1148;p76"/>
          <p:cNvSpPr/>
          <p:nvPr/>
        </p:nvSpPr>
        <p:spPr>
          <a:xfrm>
            <a:off x="492045" y="0"/>
            <a:ext cx="299744" cy="1234986"/>
          </a:xfrm>
          <a:custGeom>
            <a:avLst/>
            <a:gdLst/>
            <a:ahLst/>
            <a:cxnLst/>
            <a:rect l="l" t="t" r="r" b="b"/>
            <a:pathLst>
              <a:path w="11670" h="48082" fill="none" extrusionOk="0">
                <a:moveTo>
                  <a:pt x="11599" y="0"/>
                </a:moveTo>
                <a:lnTo>
                  <a:pt x="11670" y="21647"/>
                </a:lnTo>
                <a:lnTo>
                  <a:pt x="1" y="34388"/>
                </a:lnTo>
                <a:lnTo>
                  <a:pt x="1" y="48081"/>
                </a:lnTo>
                <a:lnTo>
                  <a:pt x="6097" y="48081"/>
                </a:lnTo>
              </a:path>
            </a:pathLst>
          </a:custGeom>
          <a:solidFill>
            <a:schemeClr val="lt1"/>
          </a:solidFill>
          <a:ln w="19050"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 name="Google Shape;1149;p76"/>
          <p:cNvGrpSpPr/>
          <p:nvPr/>
        </p:nvGrpSpPr>
        <p:grpSpPr>
          <a:xfrm>
            <a:off x="629692" y="1105264"/>
            <a:ext cx="144992" cy="269768"/>
            <a:chOff x="629692" y="1105264"/>
            <a:chExt cx="144992" cy="269768"/>
          </a:xfrm>
        </p:grpSpPr>
        <p:sp>
          <p:nvSpPr>
            <p:cNvPr id="1150" name="Google Shape;1150;p76"/>
            <p:cNvSpPr/>
            <p:nvPr/>
          </p:nvSpPr>
          <p:spPr>
            <a:xfrm>
              <a:off x="629692" y="1105264"/>
              <a:ext cx="144992" cy="135206"/>
            </a:xfrm>
            <a:custGeom>
              <a:avLst/>
              <a:gdLst/>
              <a:ahLst/>
              <a:cxnLst/>
              <a:rect l="l" t="t" r="r" b="b"/>
              <a:pathLst>
                <a:path w="5645" h="5264" fill="none" extrusionOk="0">
                  <a:moveTo>
                    <a:pt x="0" y="5264"/>
                  </a:moveTo>
                  <a:lnTo>
                    <a:pt x="5644" y="1"/>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6"/>
            <p:cNvSpPr/>
            <p:nvPr/>
          </p:nvSpPr>
          <p:spPr>
            <a:xfrm>
              <a:off x="635188" y="1229450"/>
              <a:ext cx="135822" cy="145583"/>
            </a:xfrm>
            <a:custGeom>
              <a:avLst/>
              <a:gdLst/>
              <a:ahLst/>
              <a:cxnLst/>
              <a:rect l="l" t="t" r="r" b="b"/>
              <a:pathLst>
                <a:path w="5288" h="5668" fill="none" extrusionOk="0">
                  <a:moveTo>
                    <a:pt x="0" y="0"/>
                  </a:moveTo>
                  <a:lnTo>
                    <a:pt x="5287" y="5668"/>
                  </a:lnTo>
                </a:path>
              </a:pathLst>
            </a:custGeom>
            <a:solidFill>
              <a:schemeClr val="lt1"/>
            </a:solidFill>
            <a:ln w="22625" cap="flat" cmpd="sng">
              <a:solidFill>
                <a:schemeClr val="lt1"/>
              </a:solidFill>
              <a:prstDash val="solid"/>
              <a:miter lim="23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 name="Google Shape;1152;p76">
            <a:hlinkClick r:id="rId3" action="ppaction://hlinksldjump"/>
          </p:cNvPr>
          <p:cNvSpPr/>
          <p:nvPr/>
        </p:nvSpPr>
        <p:spPr>
          <a:xfrm>
            <a:off x="662726" y="431825"/>
            <a:ext cx="254100" cy="2541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T</a:t>
            </a:r>
            <a:endParaRPr sz="1600" b="1"/>
          </a:p>
        </p:txBody>
      </p:sp>
      <p:sp>
        <p:nvSpPr>
          <p:cNvPr id="1153" name="Google Shape;1153;p76">
            <a:hlinkClick r:id="rId4" action="ppaction://hlinksldjump"/>
          </p:cNvPr>
          <p:cNvSpPr/>
          <p:nvPr/>
        </p:nvSpPr>
        <p:spPr>
          <a:xfrm>
            <a:off x="404400" y="796152"/>
            <a:ext cx="175200" cy="175200"/>
          </a:xfrm>
          <a:prstGeom prst="ellipse">
            <a:avLst/>
          </a:prstGeom>
          <a:solidFill>
            <a:schemeClr val="dk1"/>
          </a:solidFill>
          <a:ln w="28575"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000" b="1">
                <a:solidFill>
                  <a:schemeClr val="lt1"/>
                </a:solidFill>
                <a:latin typeface="Montserrat"/>
                <a:ea typeface="Montserrat"/>
                <a:cs typeface="Montserrat"/>
                <a:sym typeface="Montserrat"/>
              </a:rPr>
              <a:t>3</a:t>
            </a:r>
            <a:endParaRPr sz="1000"/>
          </a:p>
        </p:txBody>
      </p:sp>
      <p:sp>
        <p:nvSpPr>
          <p:cNvPr id="1154" name="Google Shape;1154;p76">
            <a:hlinkClick r:id="" action="ppaction://hlinkshowjump?jump=previousslide"/>
          </p:cNvPr>
          <p:cNvSpPr/>
          <p:nvPr/>
        </p:nvSpPr>
        <p:spPr>
          <a:xfrm rot="10800000">
            <a:off x="745722" y="1066461"/>
            <a:ext cx="88200" cy="882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
        <p:nvSpPr>
          <p:cNvPr id="1155" name="Google Shape;1155;p76">
            <a:hlinkClick r:id="" action="ppaction://hlinkshowjump?jump=nextslide"/>
          </p:cNvPr>
          <p:cNvSpPr/>
          <p:nvPr/>
        </p:nvSpPr>
        <p:spPr>
          <a:xfrm>
            <a:off x="745525" y="1325689"/>
            <a:ext cx="88500" cy="88500"/>
          </a:xfrm>
          <a:prstGeom prst="ellipse">
            <a:avLst/>
          </a:prstGeom>
          <a:solidFill>
            <a:schemeClr val="accent2"/>
          </a:solidFill>
          <a:ln w="2857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145"/>
                                        </p:tgtEl>
                                        <p:attrNameLst>
                                          <p:attrName>style.visibility</p:attrName>
                                        </p:attrNameLst>
                                      </p:cBhvr>
                                      <p:to>
                                        <p:strVal val="visible"/>
                                      </p:to>
                                    </p:set>
                                    <p:anim calcmode="lin" valueType="num">
                                      <p:cBhvr additive="base">
                                        <p:cTn id="7" dur="1500"/>
                                        <p:tgtEl>
                                          <p:spTgt spid="1145"/>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1143"/>
                                        </p:tgtEl>
                                        <p:attrNameLst>
                                          <p:attrName>style.visibility</p:attrName>
                                        </p:attrNameLst>
                                      </p:cBhvr>
                                      <p:to>
                                        <p:strVal val="visible"/>
                                      </p:to>
                                    </p:set>
                                    <p:anim calcmode="lin" valueType="num">
                                      <p:cBhvr additive="base">
                                        <p:cTn id="10" dur="1500"/>
                                        <p:tgtEl>
                                          <p:spTgt spid="11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ch Company Branding Guidelines XL by Slidesgo">
  <a:themeElements>
    <a:clrScheme name="Simple Light">
      <a:dk1>
        <a:srgbClr val="011446"/>
      </a:dk1>
      <a:lt1>
        <a:srgbClr val="FFFFFF"/>
      </a:lt1>
      <a:dk2>
        <a:srgbClr val="02227F"/>
      </a:dk2>
      <a:lt2>
        <a:srgbClr val="B7B7B7"/>
      </a:lt2>
      <a:accent1>
        <a:srgbClr val="FFFFFF"/>
      </a:accent1>
      <a:accent2>
        <a:srgbClr val="06BAD6"/>
      </a:accent2>
      <a:accent3>
        <a:srgbClr val="A1F1FE"/>
      </a:accent3>
      <a:accent4>
        <a:srgbClr val="079AB1"/>
      </a:accent4>
      <a:accent5>
        <a:srgbClr val="0081B0"/>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338</TotalTime>
  <Words>1333</Words>
  <Application>Microsoft Macintosh PowerPoint</Application>
  <PresentationFormat>On-screen Show (16:9)</PresentationFormat>
  <Paragraphs>220</Paragraphs>
  <Slides>23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Montserrat Light</vt:lpstr>
      <vt:lpstr>Muli</vt:lpstr>
      <vt:lpstr>Arial</vt:lpstr>
      <vt:lpstr>Montserrat</vt:lpstr>
      <vt:lpstr>Montserrat ExtraBold</vt:lpstr>
      <vt:lpstr>Tech Company Branding Guidelines XL by Slidesgo</vt:lpstr>
      <vt:lpstr>Basketball Game Outcome Prediction Through Deep Learning</vt:lpstr>
      <vt:lpstr>01</vt:lpstr>
      <vt:lpstr>Introduction to Dataset</vt:lpstr>
      <vt:lpstr>Exploratory Data Analysis</vt:lpstr>
      <vt:lpstr>PowerPoint Presentation</vt:lpstr>
      <vt:lpstr>Challenges and Motivation</vt:lpstr>
      <vt:lpstr>Data Selection</vt:lpstr>
      <vt:lpstr>Neural Network Structure</vt:lpstr>
      <vt:lpstr>Approach</vt:lpstr>
      <vt:lpstr>Pathway to Solution</vt:lpstr>
      <vt:lpstr>Data Aggregation</vt:lpstr>
      <vt:lpstr>Adam optimizer outperformed SGD optimizer. </vt:lpstr>
      <vt:lpstr>Pathway to Solution</vt:lpstr>
      <vt:lpstr>Model Summary and Model Evaluation</vt:lpstr>
      <vt:lpstr>Model Summary and Model Evaluation</vt:lpstr>
      <vt:lpstr>Model Summary and Model Evaluation</vt:lpstr>
      <vt:lpstr>Model Summary and Model Evaluation</vt:lpstr>
      <vt:lpstr>Cross entropy Loss curve of Top 3 Performing Model</vt:lpstr>
      <vt:lpstr>Cross entropy Loss curve of Overfitting Models</vt:lpstr>
      <vt:lpstr>Conclusion and Next Steps</vt:lpstr>
      <vt:lpstr>Conclusion and Next steps</vt:lpstr>
      <vt:lpstr>Appendix</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Basketball Game Outcome Prediction Through Deep Learning</dc:title>
  <dc:creator>Joe Burns</dc:creator>
  <cp:lastModifiedBy>Sonali Choudhary</cp:lastModifiedBy>
  <cp:revision>20</cp:revision>
  <dcterms:modified xsi:type="dcterms:W3CDTF">2024-04-23T21:00:10Z</dcterms:modified>
</cp:coreProperties>
</file>